
<file path=[Content_Types].xml><?xml version="1.0" encoding="utf-8"?>
<Types xmlns="http://schemas.openxmlformats.org/package/2006/content-types">
  <Default Extension="xml" ContentType="application/xml"/>
  <Default Extension="jpeg" ContentType="image/jpeg"/>
  <Default Extension="mp3" ContentType="audio/m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95" r:id="rId2"/>
    <p:sldId id="258" r:id="rId3"/>
    <p:sldId id="296" r:id="rId4"/>
    <p:sldId id="297" r:id="rId5"/>
    <p:sldId id="298" r:id="rId6"/>
    <p:sldId id="299" r:id="rId7"/>
    <p:sldId id="300" r:id="rId8"/>
    <p:sldId id="301" r:id="rId9"/>
    <p:sldId id="302" r:id="rId10"/>
    <p:sldId id="303" r:id="rId11"/>
    <p:sldId id="305" r:id="rId12"/>
    <p:sldId id="304" r:id="rId13"/>
    <p:sldId id="306" r:id="rId14"/>
    <p:sldId id="307" r:id="rId15"/>
    <p:sldId id="308" r:id="rId16"/>
    <p:sldId id="309" r:id="rId17"/>
    <p:sldId id="310" r:id="rId18"/>
  </p:sldIdLst>
  <p:sldSz cx="12192000" cy="6858000"/>
  <p:notesSz cx="6858000" cy="9144000"/>
  <p:defaultTextStyle>
    <a:defPPr>
      <a:defRPr lang="zh-CN"/>
    </a:defPPr>
    <a:lvl1pPr algn="l" rtl="0" eaLnBrk="0" fontAlgn="base" hangingPunct="0">
      <a:spcBef>
        <a:spcPct val="0"/>
      </a:spcBef>
      <a:spcAft>
        <a:spcPct val="0"/>
      </a:spcAft>
      <a:buFont typeface="Arial" charset="0"/>
      <a:defRPr kern="1200">
        <a:solidFill>
          <a:schemeClr val="tx1"/>
        </a:solidFill>
        <a:latin typeface="Calibri" charset="0"/>
        <a:ea typeface="宋体" charset="0"/>
        <a:cs typeface="+mn-cs"/>
      </a:defRPr>
    </a:lvl1pPr>
    <a:lvl2pPr marL="457200" algn="l" rtl="0" eaLnBrk="0" fontAlgn="base" hangingPunct="0">
      <a:spcBef>
        <a:spcPct val="0"/>
      </a:spcBef>
      <a:spcAft>
        <a:spcPct val="0"/>
      </a:spcAft>
      <a:buFont typeface="Arial" charset="0"/>
      <a:defRPr kern="1200">
        <a:solidFill>
          <a:schemeClr val="tx1"/>
        </a:solidFill>
        <a:latin typeface="Calibri" charset="0"/>
        <a:ea typeface="宋体" charset="0"/>
        <a:cs typeface="+mn-cs"/>
      </a:defRPr>
    </a:lvl2pPr>
    <a:lvl3pPr marL="914400" algn="l" rtl="0" eaLnBrk="0" fontAlgn="base" hangingPunct="0">
      <a:spcBef>
        <a:spcPct val="0"/>
      </a:spcBef>
      <a:spcAft>
        <a:spcPct val="0"/>
      </a:spcAft>
      <a:buFont typeface="Arial" charset="0"/>
      <a:defRPr kern="1200">
        <a:solidFill>
          <a:schemeClr val="tx1"/>
        </a:solidFill>
        <a:latin typeface="Calibri" charset="0"/>
        <a:ea typeface="宋体" charset="0"/>
        <a:cs typeface="+mn-cs"/>
      </a:defRPr>
    </a:lvl3pPr>
    <a:lvl4pPr marL="1371600" algn="l" rtl="0" eaLnBrk="0" fontAlgn="base" hangingPunct="0">
      <a:spcBef>
        <a:spcPct val="0"/>
      </a:spcBef>
      <a:spcAft>
        <a:spcPct val="0"/>
      </a:spcAft>
      <a:buFont typeface="Arial" charset="0"/>
      <a:defRPr kern="1200">
        <a:solidFill>
          <a:schemeClr val="tx1"/>
        </a:solidFill>
        <a:latin typeface="Calibri" charset="0"/>
        <a:ea typeface="宋体" charset="0"/>
        <a:cs typeface="+mn-cs"/>
      </a:defRPr>
    </a:lvl4pPr>
    <a:lvl5pPr marL="1828800" algn="l" rtl="0" eaLnBrk="0" fontAlgn="base" hangingPunct="0">
      <a:spcBef>
        <a:spcPct val="0"/>
      </a:spcBef>
      <a:spcAft>
        <a:spcPct val="0"/>
      </a:spcAft>
      <a:buFont typeface="Arial" charset="0"/>
      <a:defRPr kern="1200">
        <a:solidFill>
          <a:schemeClr val="tx1"/>
        </a:solidFill>
        <a:latin typeface="Calibri" charset="0"/>
        <a:ea typeface="宋体" charset="0"/>
        <a:cs typeface="+mn-cs"/>
      </a:defRPr>
    </a:lvl5pPr>
    <a:lvl6pPr marL="2286000" algn="l" defTabSz="914400" rtl="0" eaLnBrk="1" latinLnBrk="0" hangingPunct="1">
      <a:defRPr kern="1200">
        <a:solidFill>
          <a:schemeClr val="tx1"/>
        </a:solidFill>
        <a:latin typeface="Calibri" charset="0"/>
        <a:ea typeface="宋体" charset="0"/>
        <a:cs typeface="+mn-cs"/>
      </a:defRPr>
    </a:lvl6pPr>
    <a:lvl7pPr marL="2743200" algn="l" defTabSz="914400" rtl="0" eaLnBrk="1" latinLnBrk="0" hangingPunct="1">
      <a:defRPr kern="1200">
        <a:solidFill>
          <a:schemeClr val="tx1"/>
        </a:solidFill>
        <a:latin typeface="Calibri" charset="0"/>
        <a:ea typeface="宋体" charset="0"/>
        <a:cs typeface="+mn-cs"/>
      </a:defRPr>
    </a:lvl7pPr>
    <a:lvl8pPr marL="3200400" algn="l" defTabSz="914400" rtl="0" eaLnBrk="1" latinLnBrk="0" hangingPunct="1">
      <a:defRPr kern="1200">
        <a:solidFill>
          <a:schemeClr val="tx1"/>
        </a:solidFill>
        <a:latin typeface="Calibri" charset="0"/>
        <a:ea typeface="宋体" charset="0"/>
        <a:cs typeface="+mn-cs"/>
      </a:defRPr>
    </a:lvl8pPr>
    <a:lvl9pPr marL="3657600" algn="l" defTabSz="914400" rtl="0" eaLnBrk="1" latinLnBrk="0" hangingPunct="1">
      <a:defRPr kern="1200">
        <a:solidFill>
          <a:schemeClr val="tx1"/>
        </a:solidFill>
        <a:latin typeface="Calibri"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N peng" initials="Jp"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7"/>
    <p:restoredTop sz="94665"/>
  </p:normalViewPr>
  <p:slideViewPr>
    <p:cSldViewPr snapToGrid="0">
      <p:cViewPr varScale="1">
        <p:scale>
          <a:sx n="81" d="100"/>
          <a:sy n="81" d="100"/>
        </p:scale>
        <p:origin x="192" y="3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71800" cy="458788"/>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latin typeface="Calibri" pitchFamily="34" charset="0"/>
                <a:ea typeface="宋体" pitchFamily="2" charset="-122"/>
              </a:defRPr>
            </a:lvl1pPr>
          </a:lstStyle>
          <a:p>
            <a:pPr>
              <a:defRPr/>
            </a:pPr>
            <a:endParaRPr lang="zh-CN" altLang="en-US"/>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200">
                <a:latin typeface="Calibri" pitchFamily="34" charset="0"/>
                <a:ea typeface="宋体" pitchFamily="2" charset="-122"/>
              </a:defRPr>
            </a:lvl1pPr>
          </a:lstStyle>
          <a:p>
            <a:pPr>
              <a:defRPr/>
            </a:pPr>
            <a:fld id="{725441C4-6C06-A342-85C7-2C16826573E1}" type="datetimeFigureOut">
              <a:rPr lang="zh-CN" altLang="en-US"/>
              <a:pPr>
                <a:defRPr/>
              </a:pPr>
              <a:t>2017/11/10</a:t>
            </a:fld>
            <a:endParaRPr lang="zh-CN" altLang="en-US"/>
          </a:p>
        </p:txBody>
      </p:sp>
      <p:sp>
        <p:nvSpPr>
          <p:cNvPr id="28676"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sp>
      <p:sp>
        <p:nvSpPr>
          <p:cNvPr id="2053" name="备注占位符 4"/>
          <p:cNvSpPr>
            <a:spLocks noGrp="1" noChangeArrowheads="1"/>
          </p:cNvSpPr>
          <p:nvPr>
            <p:ph type="body" sz="quarter" idx="3"/>
          </p:nvPr>
        </p:nvSpPr>
        <p:spPr bwMode="auto">
          <a:xfrm>
            <a:off x="685800" y="4400550"/>
            <a:ext cx="5486400" cy="360045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latin typeface="Calibri" pitchFamily="34" charset="0"/>
                <a:ea typeface="宋体" pitchFamily="2" charset="-122"/>
              </a:defRPr>
            </a:lvl1pPr>
          </a:lstStyle>
          <a:p>
            <a:pPr>
              <a:defRPr/>
            </a:pPr>
            <a:endParaRPr lang="zh-CN" altLang="en-US"/>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1" hangingPunct="1">
              <a:defRPr sz="1200"/>
            </a:lvl1pPr>
          </a:lstStyle>
          <a:p>
            <a:fld id="{EFBB4DAE-94C5-3C4E-B291-40853DD06293}" type="slidenum">
              <a:rPr lang="zh-CN" altLang="en-US"/>
              <a:pPr/>
              <a:t>‹#›</a:t>
            </a:fld>
            <a:endParaRPr lang="zh-CN" altLang="en-US"/>
          </a:p>
        </p:txBody>
      </p:sp>
    </p:spTree>
    <p:extLst>
      <p:ext uri="{BB962C8B-B14F-4D97-AF65-F5344CB8AC3E}">
        <p14:creationId xmlns:p14="http://schemas.microsoft.com/office/powerpoint/2010/main" val="17195054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notesMaster" Target="../notesMasters/notesMaster1.xml"/><Relationship Id="rId3"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a:latin typeface="Calibri" charset="0"/>
                <a:ea typeface="宋体" charset="0"/>
              </a:rPr>
              <a:t>亲，本页特殊字体为“</a:t>
            </a:r>
            <a:r>
              <a:rPr lang="en-US" altLang="zh-CN">
                <a:latin typeface="Calibri" charset="0"/>
                <a:ea typeface="宋体" charset="0"/>
              </a:rPr>
              <a:t>Billboard”</a:t>
            </a:r>
            <a:r>
              <a:rPr lang="zh-CN" altLang="en-US">
                <a:latin typeface="Calibri" charset="0"/>
                <a:ea typeface="宋体" charset="0"/>
              </a:rPr>
              <a:t>和“张海山锐谐体</a:t>
            </a:r>
            <a:r>
              <a:rPr lang="en-US" altLang="zh-CN">
                <a:latin typeface="Calibri" charset="0"/>
                <a:ea typeface="宋体" charset="0"/>
              </a:rPr>
              <a:t>”</a:t>
            </a:r>
            <a:r>
              <a:rPr lang="zh-CN" altLang="en-US">
                <a:latin typeface="Calibri" charset="0"/>
                <a:ea typeface="宋体" charset="0"/>
              </a:rPr>
              <a:t>，字体下载推荐网址</a:t>
            </a:r>
            <a:r>
              <a:rPr lang="en-US" altLang="zh-CN">
                <a:latin typeface="Calibri" charset="0"/>
                <a:ea typeface="宋体" charset="0"/>
              </a:rPr>
              <a:t>http://www.qiuziti.com/</a:t>
            </a:r>
            <a:r>
              <a:rPr lang="zh-CN" altLang="en-US">
                <a:latin typeface="Calibri" charset="0"/>
                <a:ea typeface="宋体" charset="0"/>
              </a:rPr>
              <a:t>，下载解压缩后将字体复制至</a:t>
            </a:r>
            <a:r>
              <a:rPr lang="en-US" altLang="zh-CN">
                <a:latin typeface="Calibri" charset="0"/>
                <a:ea typeface="宋体" charset="0"/>
              </a:rPr>
              <a:t>C</a:t>
            </a:r>
            <a:r>
              <a:rPr lang="zh-CN" altLang="en-US">
                <a:latin typeface="Calibri" charset="0"/>
                <a:ea typeface="宋体" charset="0"/>
              </a:rPr>
              <a:t>盘</a:t>
            </a:r>
            <a:r>
              <a:rPr lang="en-US" altLang="zh-CN">
                <a:latin typeface="Calibri" charset="0"/>
                <a:ea typeface="宋体" charset="0"/>
              </a:rPr>
              <a:t>WINDOWS</a:t>
            </a:r>
            <a:r>
              <a:rPr lang="zh-CN" altLang="en-US">
                <a:latin typeface="Calibri" charset="0"/>
                <a:ea typeface="宋体" charset="0"/>
              </a:rPr>
              <a:t>文件夹里的</a:t>
            </a:r>
            <a:r>
              <a:rPr lang="en-US" altLang="zh-CN">
                <a:latin typeface="Calibri" charset="0"/>
                <a:ea typeface="宋体" charset="0"/>
              </a:rPr>
              <a:t>FONTS</a:t>
            </a:r>
            <a:r>
              <a:rPr lang="zh-CN" altLang="en-US">
                <a:latin typeface="Calibri" charset="0"/>
                <a:ea typeface="宋体" charset="0"/>
              </a:rPr>
              <a:t>文件夹下即可。</a:t>
            </a:r>
          </a:p>
        </p:txBody>
      </p:sp>
      <p:sp>
        <p:nvSpPr>
          <p:cNvPr id="2970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r" eaLnBrk="1" hangingPunct="1"/>
            <a:fld id="{19FB3C61-C768-3B46-B6EA-6A34C9984275}" type="slidenum">
              <a:rPr lang="zh-CN" altLang="en-US" sz="1200"/>
              <a:pPr algn="r" eaLnBrk="1" hangingPunct="1"/>
              <a:t>1</a:t>
            </a:fld>
            <a:endParaRPr lang="zh-CN" altLang="en-US" sz="1200"/>
          </a:p>
        </p:txBody>
      </p:sp>
    </p:spTree>
    <p:extLst>
      <p:ext uri="{BB962C8B-B14F-4D97-AF65-F5344CB8AC3E}">
        <p14:creationId xmlns:p14="http://schemas.microsoft.com/office/powerpoint/2010/main" val="1473861463"/>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6F40D80-4FD0-7744-B5CB-EB924C86E555}" type="datetimeFigureOut">
              <a:rPr lang="zh-CN" altLang="en-US"/>
              <a:pPr>
                <a:defRPr/>
              </a:pPr>
              <a:t>2017/11/10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EE68A3BB-4603-5D45-B804-926482CE2F0E}" type="slidenum">
              <a:rPr lang="zh-CN" altLang="en-US"/>
              <a:pPr/>
              <a:t>‹#›</a:t>
            </a:fld>
            <a:endParaRPr lang="zh-CN" altLang="en-US"/>
          </a:p>
        </p:txBody>
      </p:sp>
    </p:spTree>
    <p:extLst>
      <p:ext uri="{BB962C8B-B14F-4D97-AF65-F5344CB8AC3E}">
        <p14:creationId xmlns:p14="http://schemas.microsoft.com/office/powerpoint/2010/main" val="178418564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1D5009E-A4A4-9E42-845E-34F632F36CEB}" type="datetimeFigureOut">
              <a:rPr lang="zh-CN" altLang="en-US"/>
              <a:pPr>
                <a:defRPr/>
              </a:pPr>
              <a:t>2017/11/10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537BA5CE-A409-7248-9F34-D20A0AC8B77B}" type="slidenum">
              <a:rPr lang="zh-CN" altLang="en-US"/>
              <a:pPr/>
              <a:t>‹#›</a:t>
            </a:fld>
            <a:endParaRPr lang="zh-CN" altLang="en-US"/>
          </a:p>
        </p:txBody>
      </p:sp>
    </p:spTree>
    <p:extLst>
      <p:ext uri="{BB962C8B-B14F-4D97-AF65-F5344CB8AC3E}">
        <p14:creationId xmlns:p14="http://schemas.microsoft.com/office/powerpoint/2010/main" val="59397687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FFD1AF6-FA03-F145-87A9-A3CBFF4003C2}" type="datetimeFigureOut">
              <a:rPr lang="zh-CN" altLang="en-US"/>
              <a:pPr>
                <a:defRPr/>
              </a:pPr>
              <a:t>2017/11/10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6E7538C6-68FF-304D-908F-4E12005C2C45}" type="slidenum">
              <a:rPr lang="zh-CN" altLang="en-US"/>
              <a:pPr/>
              <a:t>‹#›</a:t>
            </a:fld>
            <a:endParaRPr lang="zh-CN" altLang="en-US"/>
          </a:p>
        </p:txBody>
      </p:sp>
    </p:spTree>
    <p:extLst>
      <p:ext uri="{BB962C8B-B14F-4D97-AF65-F5344CB8AC3E}">
        <p14:creationId xmlns:p14="http://schemas.microsoft.com/office/powerpoint/2010/main" val="146529644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5D82E16-33D2-C748-BF1E-BC3D3B4E72E6}" type="datetimeFigureOut">
              <a:rPr lang="zh-CN" altLang="en-US"/>
              <a:pPr>
                <a:defRPr/>
              </a:pPr>
              <a:t>2017/11/10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20CC65BE-7A44-6B4E-BAD8-193E96508042}" type="slidenum">
              <a:rPr lang="zh-CN" altLang="en-US"/>
              <a:pPr/>
              <a:t>‹#›</a:t>
            </a:fld>
            <a:endParaRPr lang="zh-CN" altLang="en-US"/>
          </a:p>
        </p:txBody>
      </p:sp>
    </p:spTree>
    <p:extLst>
      <p:ext uri="{BB962C8B-B14F-4D97-AF65-F5344CB8AC3E}">
        <p14:creationId xmlns:p14="http://schemas.microsoft.com/office/powerpoint/2010/main" val="149390522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0FB3849-C27C-7049-BAA8-11DD66AA3401}" type="datetimeFigureOut">
              <a:rPr lang="zh-CN" altLang="en-US"/>
              <a:pPr>
                <a:defRPr/>
              </a:pPr>
              <a:t>2017/11/10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fld id="{305EDDFB-E201-594B-9879-0EC035F2094B}" type="slidenum">
              <a:rPr lang="zh-CN" altLang="en-US"/>
              <a:pPr/>
              <a:t>‹#›</a:t>
            </a:fld>
            <a:endParaRPr lang="zh-CN" altLang="en-US"/>
          </a:p>
        </p:txBody>
      </p:sp>
    </p:spTree>
    <p:extLst>
      <p:ext uri="{BB962C8B-B14F-4D97-AF65-F5344CB8AC3E}">
        <p14:creationId xmlns:p14="http://schemas.microsoft.com/office/powerpoint/2010/main" val="183381630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B00F16E8-6F32-DE44-804B-8BF84B7D3DF1}" type="datetimeFigureOut">
              <a:rPr lang="zh-CN" altLang="en-US"/>
              <a:pPr>
                <a:defRPr/>
              </a:pPr>
              <a:t>2017/11/10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C0733FC4-002A-264C-A62A-855011531763}" type="slidenum">
              <a:rPr lang="zh-CN" altLang="en-US"/>
              <a:pPr/>
              <a:t>‹#›</a:t>
            </a:fld>
            <a:endParaRPr lang="zh-CN" altLang="en-US"/>
          </a:p>
        </p:txBody>
      </p:sp>
    </p:spTree>
    <p:extLst>
      <p:ext uri="{BB962C8B-B14F-4D97-AF65-F5344CB8AC3E}">
        <p14:creationId xmlns:p14="http://schemas.microsoft.com/office/powerpoint/2010/main" val="26533639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B22618B1-72C8-B842-965D-2E10E518E34E}" type="datetimeFigureOut">
              <a:rPr lang="zh-CN" altLang="en-US"/>
              <a:pPr>
                <a:defRPr/>
              </a:pPr>
              <a:t>2017/11/10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fld id="{8E4C3AC7-7CFF-5545-8592-228BDA9E5950}" type="slidenum">
              <a:rPr lang="zh-CN" altLang="en-US"/>
              <a:pPr/>
              <a:t>‹#›</a:t>
            </a:fld>
            <a:endParaRPr lang="zh-CN" altLang="en-US"/>
          </a:p>
        </p:txBody>
      </p:sp>
    </p:spTree>
    <p:extLst>
      <p:ext uri="{BB962C8B-B14F-4D97-AF65-F5344CB8AC3E}">
        <p14:creationId xmlns:p14="http://schemas.microsoft.com/office/powerpoint/2010/main" val="133267236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34D9392D-33D7-AC4C-9668-8F534B634D46}" type="datetimeFigureOut">
              <a:rPr lang="zh-CN" altLang="en-US"/>
              <a:pPr>
                <a:defRPr/>
              </a:pPr>
              <a:t>2017/11/10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fld id="{7D33448E-2629-CD47-A981-AE2080C1D50F}" type="slidenum">
              <a:rPr lang="zh-CN" altLang="en-US"/>
              <a:pPr/>
              <a:t>‹#›</a:t>
            </a:fld>
            <a:endParaRPr lang="zh-CN" altLang="en-US"/>
          </a:p>
        </p:txBody>
      </p:sp>
    </p:spTree>
    <p:extLst>
      <p:ext uri="{BB962C8B-B14F-4D97-AF65-F5344CB8AC3E}">
        <p14:creationId xmlns:p14="http://schemas.microsoft.com/office/powerpoint/2010/main" val="211748399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62E9456B-2D16-6C43-AA04-05EB8337FAFF}" type="datetimeFigureOut">
              <a:rPr lang="zh-CN" altLang="en-US"/>
              <a:pPr>
                <a:defRPr/>
              </a:pPr>
              <a:t>2017/11/10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fld id="{694D71B9-E279-C142-8F32-4239176BF87A}" type="slidenum">
              <a:rPr lang="zh-CN" altLang="en-US"/>
              <a:pPr/>
              <a:t>‹#›</a:t>
            </a:fld>
            <a:endParaRPr lang="zh-CN" altLang="en-US"/>
          </a:p>
        </p:txBody>
      </p:sp>
    </p:spTree>
    <p:extLst>
      <p:ext uri="{BB962C8B-B14F-4D97-AF65-F5344CB8AC3E}">
        <p14:creationId xmlns:p14="http://schemas.microsoft.com/office/powerpoint/2010/main" val="45445546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3C3449E-6413-E945-A0FE-E0A950AD9714}" type="datetimeFigureOut">
              <a:rPr lang="zh-CN" altLang="en-US"/>
              <a:pPr>
                <a:defRPr/>
              </a:pPr>
              <a:t>2017/11/10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95890C5B-1E30-614B-B7A2-3AFD3DB14053}" type="slidenum">
              <a:rPr lang="zh-CN" altLang="en-US"/>
              <a:pPr/>
              <a:t>‹#›</a:t>
            </a:fld>
            <a:endParaRPr lang="zh-CN" altLang="en-US"/>
          </a:p>
        </p:txBody>
      </p:sp>
    </p:spTree>
    <p:extLst>
      <p:ext uri="{BB962C8B-B14F-4D97-AF65-F5344CB8AC3E}">
        <p14:creationId xmlns:p14="http://schemas.microsoft.com/office/powerpoint/2010/main" val="158106748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997F204E-5863-6146-A333-FA72D7FDE4B7}" type="datetimeFigureOut">
              <a:rPr lang="zh-CN" altLang="en-US"/>
              <a:pPr>
                <a:defRPr/>
              </a:pPr>
              <a:t>2017/11/10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fld id="{8D1E7178-0CF6-7640-AB18-8BAADB1A405D}" type="slidenum">
              <a:rPr lang="zh-CN" altLang="en-US"/>
              <a:pPr/>
              <a:t>‹#›</a:t>
            </a:fld>
            <a:endParaRPr lang="zh-CN" altLang="en-US"/>
          </a:p>
        </p:txBody>
      </p:sp>
    </p:spTree>
    <p:extLst>
      <p:ext uri="{BB962C8B-B14F-4D97-AF65-F5344CB8AC3E}">
        <p14:creationId xmlns:p14="http://schemas.microsoft.com/office/powerpoint/2010/main" val="3862283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latin typeface="Calibri" pitchFamily="34" charset="0"/>
                <a:ea typeface="宋体" pitchFamily="2" charset="-122"/>
              </a:defRPr>
            </a:lvl1pPr>
          </a:lstStyle>
          <a:p>
            <a:pPr>
              <a:defRPr/>
            </a:pPr>
            <a:fld id="{116D0E7F-ECE2-B845-A6A8-9E1417CF8F89}" type="datetimeFigureOut">
              <a:rPr lang="zh-CN" altLang="en-US"/>
              <a:pPr>
                <a:defRPr/>
              </a:pPr>
              <a:t>2017/11/10</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latin typeface="Calibri" pitchFamily="34" charset="0"/>
                <a:ea typeface="宋体" pitchFamily="2" charset="-122"/>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7667ABA0-AC37-7C41-B7B4-4B39A9E3B3A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2"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2"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2"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2"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2"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bilibili.com/video/av7590097/" TargetMode="External"/><Relationship Id="rId4" Type="http://schemas.openxmlformats.org/officeDocument/2006/relationships/image" Target="../media/image8.png"/><Relationship Id="rId5" Type="http://schemas.openxmlformats.org/officeDocument/2006/relationships/hyperlink" Target="https://experiments.withgoogle.com/ai/ai-duet/view/" TargetMode="External"/><Relationship Id="rId6"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jpeg"/><Relationship Id="rId5" Type="http://schemas.openxmlformats.org/officeDocument/2006/relationships/image" Target="../media/image14.jpg"/><Relationship Id="rId6" Type="http://schemas.openxmlformats.org/officeDocument/2006/relationships/image" Target="../media/image15.jpeg"/><Relationship Id="rId1" Type="http://schemas.microsoft.com/office/2007/relationships/media" Target="../media/media1.mp3"/><Relationship Id="rId2" Type="http://schemas.openxmlformats.org/officeDocument/2006/relationships/audio" Target="../media/media1.mp3"/></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hyperlink" Target="http://pl-ali.youku.com/playlist/m3u8?vid=XMjk4NjkwMjc2NA%3D%3D&amp;type=mp4&amp;ups_client_netip=183.172.83.107&amp;ups_ts=1510304429&amp;utid=zTSkES5XzkoCAbesUHYfJDab&amp;ccode=0512&amp;psid=8b41c7f72e714a58826e096074fb9848&amp;client_id=0edbfd2e4fc91b72&amp;duration=183&amp;expir" TargetMode="External"/><Relationship Id="rId4"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组合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7538" y="493713"/>
            <a:ext cx="5876925" cy="587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76" name="直接连接符 16"/>
          <p:cNvCxnSpPr>
            <a:cxnSpLocks noChangeShapeType="1"/>
          </p:cNvCxnSpPr>
          <p:nvPr/>
        </p:nvCxnSpPr>
        <p:spPr bwMode="auto">
          <a:xfrm flipV="1">
            <a:off x="4833938" y="579438"/>
            <a:ext cx="1285875" cy="3238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77" name="直接连接符 17"/>
          <p:cNvCxnSpPr>
            <a:cxnSpLocks noChangeShapeType="1"/>
          </p:cNvCxnSpPr>
          <p:nvPr/>
        </p:nvCxnSpPr>
        <p:spPr bwMode="auto">
          <a:xfrm>
            <a:off x="6119813" y="579438"/>
            <a:ext cx="1389062" cy="3238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78" name="直接连接符 18"/>
          <p:cNvCxnSpPr>
            <a:cxnSpLocks noChangeShapeType="1"/>
          </p:cNvCxnSpPr>
          <p:nvPr/>
        </p:nvCxnSpPr>
        <p:spPr bwMode="auto">
          <a:xfrm>
            <a:off x="7508875" y="903288"/>
            <a:ext cx="990600" cy="909637"/>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79" name="直接连接符 19"/>
          <p:cNvCxnSpPr>
            <a:cxnSpLocks noChangeShapeType="1"/>
          </p:cNvCxnSpPr>
          <p:nvPr/>
        </p:nvCxnSpPr>
        <p:spPr bwMode="auto">
          <a:xfrm>
            <a:off x="8499475" y="1812925"/>
            <a:ext cx="500063" cy="1303338"/>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0" name="直接连接符 20"/>
          <p:cNvCxnSpPr>
            <a:cxnSpLocks noChangeShapeType="1"/>
          </p:cNvCxnSpPr>
          <p:nvPr/>
        </p:nvCxnSpPr>
        <p:spPr bwMode="auto">
          <a:xfrm flipV="1">
            <a:off x="3789363" y="903288"/>
            <a:ext cx="1052512" cy="909637"/>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1" name="直接连接符 21"/>
          <p:cNvCxnSpPr>
            <a:cxnSpLocks noChangeShapeType="1"/>
          </p:cNvCxnSpPr>
          <p:nvPr/>
        </p:nvCxnSpPr>
        <p:spPr bwMode="auto">
          <a:xfrm flipV="1">
            <a:off x="3317875" y="1812925"/>
            <a:ext cx="471488" cy="12700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2" name="直接连接符 22"/>
          <p:cNvCxnSpPr>
            <a:cxnSpLocks noChangeShapeType="1"/>
          </p:cNvCxnSpPr>
          <p:nvPr/>
        </p:nvCxnSpPr>
        <p:spPr bwMode="auto">
          <a:xfrm flipH="1" flipV="1">
            <a:off x="3317875" y="3082925"/>
            <a:ext cx="165100" cy="1370013"/>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3" name="直接连接符 23"/>
          <p:cNvCxnSpPr>
            <a:cxnSpLocks noChangeShapeType="1"/>
          </p:cNvCxnSpPr>
          <p:nvPr/>
        </p:nvCxnSpPr>
        <p:spPr bwMode="auto">
          <a:xfrm flipH="1" flipV="1">
            <a:off x="3482975" y="4468813"/>
            <a:ext cx="777875" cy="1114425"/>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4" name="直接连接符 24"/>
          <p:cNvCxnSpPr>
            <a:cxnSpLocks noChangeShapeType="1"/>
          </p:cNvCxnSpPr>
          <p:nvPr/>
        </p:nvCxnSpPr>
        <p:spPr bwMode="auto">
          <a:xfrm flipV="1">
            <a:off x="8812213" y="3108325"/>
            <a:ext cx="179387" cy="1322388"/>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5" name="直接连接符 25"/>
          <p:cNvCxnSpPr>
            <a:cxnSpLocks noChangeShapeType="1"/>
          </p:cNvCxnSpPr>
          <p:nvPr/>
        </p:nvCxnSpPr>
        <p:spPr bwMode="auto">
          <a:xfrm flipV="1">
            <a:off x="8032750" y="4430713"/>
            <a:ext cx="779463" cy="11430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6" name="直接连接符 26"/>
          <p:cNvCxnSpPr>
            <a:cxnSpLocks noChangeShapeType="1"/>
          </p:cNvCxnSpPr>
          <p:nvPr/>
        </p:nvCxnSpPr>
        <p:spPr bwMode="auto">
          <a:xfrm flipH="1" flipV="1">
            <a:off x="4260850" y="5583238"/>
            <a:ext cx="1216025" cy="6223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7" name="直接连接符 27"/>
          <p:cNvCxnSpPr>
            <a:cxnSpLocks noChangeShapeType="1"/>
          </p:cNvCxnSpPr>
          <p:nvPr/>
        </p:nvCxnSpPr>
        <p:spPr bwMode="auto">
          <a:xfrm flipH="1">
            <a:off x="6813550" y="5573713"/>
            <a:ext cx="1219200" cy="6604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8" name="直接连接符 28"/>
          <p:cNvCxnSpPr>
            <a:cxnSpLocks noChangeShapeType="1"/>
          </p:cNvCxnSpPr>
          <p:nvPr/>
        </p:nvCxnSpPr>
        <p:spPr bwMode="auto">
          <a:xfrm flipH="1" flipV="1">
            <a:off x="5472113" y="6205538"/>
            <a:ext cx="1341437" cy="28575"/>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89" name="直接连接符 29"/>
          <p:cNvCxnSpPr>
            <a:cxnSpLocks noChangeShapeType="1"/>
          </p:cNvCxnSpPr>
          <p:nvPr/>
        </p:nvCxnSpPr>
        <p:spPr bwMode="auto">
          <a:xfrm>
            <a:off x="4833938" y="903288"/>
            <a:ext cx="368300" cy="6604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0" name="直接连接符 30"/>
          <p:cNvCxnSpPr>
            <a:cxnSpLocks noChangeShapeType="1"/>
          </p:cNvCxnSpPr>
          <p:nvPr/>
        </p:nvCxnSpPr>
        <p:spPr bwMode="auto">
          <a:xfrm>
            <a:off x="4833938" y="903288"/>
            <a:ext cx="1546225" cy="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1" name="直接连接符 31"/>
          <p:cNvCxnSpPr>
            <a:cxnSpLocks noChangeShapeType="1"/>
          </p:cNvCxnSpPr>
          <p:nvPr/>
        </p:nvCxnSpPr>
        <p:spPr bwMode="auto">
          <a:xfrm>
            <a:off x="6119813" y="579438"/>
            <a:ext cx="260350" cy="3238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2" name="直接连接符 32"/>
          <p:cNvCxnSpPr>
            <a:cxnSpLocks noChangeShapeType="1"/>
          </p:cNvCxnSpPr>
          <p:nvPr/>
        </p:nvCxnSpPr>
        <p:spPr bwMode="auto">
          <a:xfrm>
            <a:off x="6380163" y="903288"/>
            <a:ext cx="1128712" cy="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3" name="直接连接符 33"/>
          <p:cNvCxnSpPr>
            <a:cxnSpLocks noChangeShapeType="1"/>
          </p:cNvCxnSpPr>
          <p:nvPr/>
        </p:nvCxnSpPr>
        <p:spPr bwMode="auto">
          <a:xfrm>
            <a:off x="7508875" y="903288"/>
            <a:ext cx="603250" cy="930275"/>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4" name="直接连接符 34"/>
          <p:cNvCxnSpPr>
            <a:cxnSpLocks noChangeShapeType="1"/>
          </p:cNvCxnSpPr>
          <p:nvPr/>
        </p:nvCxnSpPr>
        <p:spPr bwMode="auto">
          <a:xfrm flipV="1">
            <a:off x="8112125" y="1812925"/>
            <a:ext cx="387350" cy="23813"/>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095" name="直接连接符 35"/>
          <p:cNvCxnSpPr>
            <a:cxnSpLocks noChangeShapeType="1"/>
          </p:cNvCxnSpPr>
          <p:nvPr/>
        </p:nvCxnSpPr>
        <p:spPr bwMode="auto">
          <a:xfrm flipV="1">
            <a:off x="3817938" y="903288"/>
            <a:ext cx="1016000" cy="1522412"/>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096" name="直接连接符 36"/>
          <p:cNvCxnSpPr>
            <a:cxnSpLocks noChangeShapeType="1"/>
          </p:cNvCxnSpPr>
          <p:nvPr/>
        </p:nvCxnSpPr>
        <p:spPr bwMode="auto">
          <a:xfrm flipH="1">
            <a:off x="3317875" y="2387600"/>
            <a:ext cx="525463" cy="706438"/>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097" name="直接连接符 37"/>
          <p:cNvCxnSpPr>
            <a:cxnSpLocks noChangeShapeType="1"/>
          </p:cNvCxnSpPr>
          <p:nvPr/>
        </p:nvCxnSpPr>
        <p:spPr bwMode="auto">
          <a:xfrm flipH="1" flipV="1">
            <a:off x="8108950" y="1825625"/>
            <a:ext cx="890588" cy="1290638"/>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8" name="直接连接符 38"/>
          <p:cNvCxnSpPr>
            <a:cxnSpLocks noChangeShapeType="1"/>
          </p:cNvCxnSpPr>
          <p:nvPr/>
        </p:nvCxnSpPr>
        <p:spPr bwMode="auto">
          <a:xfrm flipH="1" flipV="1">
            <a:off x="3789363" y="1812925"/>
            <a:ext cx="111125" cy="25082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099" name="直接连接符 39"/>
          <p:cNvCxnSpPr>
            <a:cxnSpLocks noChangeShapeType="1"/>
          </p:cNvCxnSpPr>
          <p:nvPr/>
        </p:nvCxnSpPr>
        <p:spPr bwMode="auto">
          <a:xfrm flipH="1" flipV="1">
            <a:off x="3317875" y="3082925"/>
            <a:ext cx="582613" cy="12382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00" name="直接连接符 40"/>
          <p:cNvCxnSpPr>
            <a:cxnSpLocks noChangeShapeType="1"/>
          </p:cNvCxnSpPr>
          <p:nvPr/>
        </p:nvCxnSpPr>
        <p:spPr bwMode="auto">
          <a:xfrm flipH="1">
            <a:off x="3490913" y="4321175"/>
            <a:ext cx="409575" cy="141288"/>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01" name="直接连接符 41"/>
          <p:cNvCxnSpPr>
            <a:cxnSpLocks noChangeShapeType="1"/>
          </p:cNvCxnSpPr>
          <p:nvPr/>
        </p:nvCxnSpPr>
        <p:spPr bwMode="auto">
          <a:xfrm flipH="1">
            <a:off x="4260850" y="5021263"/>
            <a:ext cx="941388" cy="5524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02" name="直接连接符 42"/>
          <p:cNvCxnSpPr>
            <a:cxnSpLocks noChangeShapeType="1"/>
          </p:cNvCxnSpPr>
          <p:nvPr/>
        </p:nvCxnSpPr>
        <p:spPr bwMode="auto">
          <a:xfrm>
            <a:off x="3900488" y="4310063"/>
            <a:ext cx="360362" cy="1273175"/>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03" name="直接连接符 43"/>
          <p:cNvCxnSpPr>
            <a:cxnSpLocks noChangeShapeType="1"/>
          </p:cNvCxnSpPr>
          <p:nvPr/>
        </p:nvCxnSpPr>
        <p:spPr bwMode="auto">
          <a:xfrm flipV="1">
            <a:off x="7897813" y="4440238"/>
            <a:ext cx="922337" cy="3048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04" name="直接箭头连接符 44"/>
          <p:cNvCxnSpPr>
            <a:cxnSpLocks noChangeShapeType="1"/>
          </p:cNvCxnSpPr>
          <p:nvPr/>
        </p:nvCxnSpPr>
        <p:spPr bwMode="auto">
          <a:xfrm>
            <a:off x="7900988" y="4749800"/>
            <a:ext cx="134937" cy="833438"/>
          </a:xfrm>
          <a:prstGeom prst="straightConnector1">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05" name="直接连接符 45"/>
          <p:cNvCxnSpPr>
            <a:cxnSpLocks noChangeShapeType="1"/>
          </p:cNvCxnSpPr>
          <p:nvPr/>
        </p:nvCxnSpPr>
        <p:spPr bwMode="auto">
          <a:xfrm flipV="1">
            <a:off x="6542088" y="5573713"/>
            <a:ext cx="1490662" cy="123825"/>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06" name="直接连接符 46"/>
          <p:cNvCxnSpPr>
            <a:cxnSpLocks noChangeShapeType="1"/>
          </p:cNvCxnSpPr>
          <p:nvPr/>
        </p:nvCxnSpPr>
        <p:spPr bwMode="auto">
          <a:xfrm flipH="1" flipV="1">
            <a:off x="4257675" y="5575300"/>
            <a:ext cx="2274888" cy="122238"/>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07" name="直接连接符 47"/>
          <p:cNvCxnSpPr>
            <a:cxnSpLocks noChangeShapeType="1"/>
          </p:cNvCxnSpPr>
          <p:nvPr/>
        </p:nvCxnSpPr>
        <p:spPr bwMode="auto">
          <a:xfrm>
            <a:off x="6523038" y="5697538"/>
            <a:ext cx="290512" cy="536575"/>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08" name="直接连接符 48"/>
          <p:cNvCxnSpPr>
            <a:cxnSpLocks noChangeShapeType="1"/>
          </p:cNvCxnSpPr>
          <p:nvPr/>
        </p:nvCxnSpPr>
        <p:spPr bwMode="auto">
          <a:xfrm flipH="1">
            <a:off x="5472113" y="5697538"/>
            <a:ext cx="1050925" cy="5080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09" name="直接连接符 49"/>
          <p:cNvCxnSpPr>
            <a:cxnSpLocks noChangeShapeType="1"/>
          </p:cNvCxnSpPr>
          <p:nvPr/>
        </p:nvCxnSpPr>
        <p:spPr bwMode="auto">
          <a:xfrm flipH="1">
            <a:off x="8305800" y="3111500"/>
            <a:ext cx="693738" cy="192088"/>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0" name="直接连接符 50"/>
          <p:cNvCxnSpPr>
            <a:cxnSpLocks noChangeShapeType="1"/>
          </p:cNvCxnSpPr>
          <p:nvPr/>
        </p:nvCxnSpPr>
        <p:spPr bwMode="auto">
          <a:xfrm flipV="1">
            <a:off x="7891463" y="3094038"/>
            <a:ext cx="1100137" cy="1654175"/>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11" name="直接连接符 51"/>
          <p:cNvCxnSpPr>
            <a:cxnSpLocks noChangeShapeType="1"/>
          </p:cNvCxnSpPr>
          <p:nvPr/>
        </p:nvCxnSpPr>
        <p:spPr bwMode="auto">
          <a:xfrm>
            <a:off x="6380163" y="903288"/>
            <a:ext cx="1731962" cy="922337"/>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2" name="直接连接符 52"/>
          <p:cNvCxnSpPr>
            <a:cxnSpLocks noChangeShapeType="1"/>
          </p:cNvCxnSpPr>
          <p:nvPr/>
        </p:nvCxnSpPr>
        <p:spPr bwMode="auto">
          <a:xfrm flipH="1" flipV="1">
            <a:off x="6380163" y="903288"/>
            <a:ext cx="1579562" cy="1782762"/>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3" name="直接连接符 53"/>
          <p:cNvCxnSpPr>
            <a:cxnSpLocks noChangeShapeType="1"/>
          </p:cNvCxnSpPr>
          <p:nvPr/>
        </p:nvCxnSpPr>
        <p:spPr bwMode="auto">
          <a:xfrm flipH="1">
            <a:off x="7959725" y="1836738"/>
            <a:ext cx="152400" cy="849312"/>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4" name="直接连接符 54"/>
          <p:cNvCxnSpPr>
            <a:cxnSpLocks noChangeShapeType="1"/>
          </p:cNvCxnSpPr>
          <p:nvPr/>
        </p:nvCxnSpPr>
        <p:spPr bwMode="auto">
          <a:xfrm flipH="1" flipV="1">
            <a:off x="8112125" y="1828800"/>
            <a:ext cx="193675" cy="1481138"/>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5" name="直接连接符 55"/>
          <p:cNvCxnSpPr>
            <a:cxnSpLocks noChangeShapeType="1"/>
          </p:cNvCxnSpPr>
          <p:nvPr/>
        </p:nvCxnSpPr>
        <p:spPr bwMode="auto">
          <a:xfrm flipV="1">
            <a:off x="4168775" y="1563688"/>
            <a:ext cx="1033463" cy="1122362"/>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6" name="直接连接符 56"/>
          <p:cNvCxnSpPr>
            <a:cxnSpLocks noChangeShapeType="1"/>
          </p:cNvCxnSpPr>
          <p:nvPr/>
        </p:nvCxnSpPr>
        <p:spPr bwMode="auto">
          <a:xfrm flipV="1">
            <a:off x="5202238" y="903288"/>
            <a:ext cx="1173162" cy="66040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7" name="直接连接符 57"/>
          <p:cNvCxnSpPr>
            <a:cxnSpLocks noChangeShapeType="1"/>
          </p:cNvCxnSpPr>
          <p:nvPr/>
        </p:nvCxnSpPr>
        <p:spPr bwMode="auto">
          <a:xfrm flipV="1">
            <a:off x="3817938" y="1570038"/>
            <a:ext cx="1384300" cy="844550"/>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8" name="直接连接符 58"/>
          <p:cNvCxnSpPr>
            <a:cxnSpLocks noChangeShapeType="1"/>
          </p:cNvCxnSpPr>
          <p:nvPr/>
        </p:nvCxnSpPr>
        <p:spPr bwMode="auto">
          <a:xfrm flipH="1" flipV="1">
            <a:off x="3819525" y="2420938"/>
            <a:ext cx="349250" cy="265112"/>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19" name="直接连接符 59"/>
          <p:cNvCxnSpPr>
            <a:cxnSpLocks noChangeShapeType="1"/>
          </p:cNvCxnSpPr>
          <p:nvPr/>
        </p:nvCxnSpPr>
        <p:spPr bwMode="auto">
          <a:xfrm flipH="1">
            <a:off x="3900488" y="3789363"/>
            <a:ext cx="268287" cy="525462"/>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20" name="直接连接符 60"/>
          <p:cNvCxnSpPr>
            <a:cxnSpLocks noChangeShapeType="1"/>
          </p:cNvCxnSpPr>
          <p:nvPr/>
        </p:nvCxnSpPr>
        <p:spPr bwMode="auto">
          <a:xfrm flipH="1" flipV="1">
            <a:off x="4168775" y="3789363"/>
            <a:ext cx="1033463" cy="1227137"/>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21" name="直接连接符 61"/>
          <p:cNvCxnSpPr>
            <a:cxnSpLocks noChangeShapeType="1"/>
          </p:cNvCxnSpPr>
          <p:nvPr/>
        </p:nvCxnSpPr>
        <p:spPr bwMode="auto">
          <a:xfrm flipH="1" flipV="1">
            <a:off x="3900488" y="4321175"/>
            <a:ext cx="1301750" cy="692150"/>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22" name="直接连接符 62"/>
          <p:cNvCxnSpPr>
            <a:cxnSpLocks noChangeShapeType="1"/>
          </p:cNvCxnSpPr>
          <p:nvPr/>
        </p:nvCxnSpPr>
        <p:spPr bwMode="auto">
          <a:xfrm flipH="1" flipV="1">
            <a:off x="5202238" y="5021263"/>
            <a:ext cx="1339850" cy="677862"/>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23" name="直接连接符 63"/>
          <p:cNvCxnSpPr>
            <a:cxnSpLocks noChangeShapeType="1"/>
          </p:cNvCxnSpPr>
          <p:nvPr/>
        </p:nvCxnSpPr>
        <p:spPr bwMode="auto">
          <a:xfrm flipH="1">
            <a:off x="6523038" y="3789363"/>
            <a:ext cx="1436687" cy="1909762"/>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24" name="直接连接符 64"/>
          <p:cNvCxnSpPr>
            <a:cxnSpLocks noChangeShapeType="1"/>
          </p:cNvCxnSpPr>
          <p:nvPr/>
        </p:nvCxnSpPr>
        <p:spPr bwMode="auto">
          <a:xfrm flipV="1">
            <a:off x="7883525" y="3800475"/>
            <a:ext cx="76200" cy="944563"/>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25" name="直接连接符 65"/>
          <p:cNvCxnSpPr>
            <a:cxnSpLocks noChangeShapeType="1"/>
          </p:cNvCxnSpPr>
          <p:nvPr/>
        </p:nvCxnSpPr>
        <p:spPr bwMode="auto">
          <a:xfrm flipH="1">
            <a:off x="7897813" y="3298825"/>
            <a:ext cx="411162" cy="1446213"/>
          </a:xfrm>
          <a:prstGeom prst="line">
            <a:avLst/>
          </a:prstGeom>
          <a:noFill/>
          <a:ln w="6350" cap="rnd">
            <a:solidFill>
              <a:schemeClr val="bg1"/>
            </a:solidFill>
            <a:round/>
            <a:headEnd type="oval" w="med" len="med"/>
            <a:tailEnd type="oval" w="med" len="med"/>
          </a:ln>
          <a:extLst>
            <a:ext uri="{909E8E84-426E-40DD-AFC4-6F175D3DCCD1}">
              <a14:hiddenFill xmlns:a14="http://schemas.microsoft.com/office/drawing/2010/main">
                <a:noFill/>
              </a14:hiddenFill>
            </a:ext>
          </a:extLst>
        </p:spPr>
      </p:cxnSp>
      <p:cxnSp>
        <p:nvCxnSpPr>
          <p:cNvPr id="3126" name="直接连接符 66"/>
          <p:cNvCxnSpPr>
            <a:cxnSpLocks noChangeShapeType="1"/>
          </p:cNvCxnSpPr>
          <p:nvPr/>
        </p:nvCxnSpPr>
        <p:spPr bwMode="auto">
          <a:xfrm flipV="1">
            <a:off x="6537325" y="4749800"/>
            <a:ext cx="1363663" cy="941388"/>
          </a:xfrm>
          <a:prstGeom prst="line">
            <a:avLst/>
          </a:prstGeom>
          <a:noFill/>
          <a:ln w="6350" cap="rnd">
            <a:solidFill>
              <a:schemeClr val="bg1"/>
            </a:solidFill>
            <a:round/>
            <a:headEnd/>
            <a:tailEnd type="oval" w="med" len="med"/>
          </a:ln>
          <a:extLst>
            <a:ext uri="{909E8E84-426E-40DD-AFC4-6F175D3DCCD1}">
              <a14:hiddenFill xmlns:a14="http://schemas.microsoft.com/office/drawing/2010/main">
                <a:noFill/>
              </a14:hiddenFill>
            </a:ext>
          </a:extLst>
        </p:spPr>
      </p:cxnSp>
      <p:cxnSp>
        <p:nvCxnSpPr>
          <p:cNvPr id="3127" name="直接连接符 67"/>
          <p:cNvCxnSpPr>
            <a:cxnSpLocks noChangeShapeType="1"/>
          </p:cNvCxnSpPr>
          <p:nvPr/>
        </p:nvCxnSpPr>
        <p:spPr bwMode="auto">
          <a:xfrm>
            <a:off x="4168775" y="2686050"/>
            <a:ext cx="1927225"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28" name="直接连接符 68"/>
          <p:cNvCxnSpPr>
            <a:cxnSpLocks noChangeShapeType="1"/>
          </p:cNvCxnSpPr>
          <p:nvPr/>
        </p:nvCxnSpPr>
        <p:spPr bwMode="auto">
          <a:xfrm>
            <a:off x="4168775" y="2686050"/>
            <a:ext cx="0" cy="61595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29" name="直接连接符 69"/>
          <p:cNvCxnSpPr>
            <a:cxnSpLocks noChangeShapeType="1"/>
          </p:cNvCxnSpPr>
          <p:nvPr/>
        </p:nvCxnSpPr>
        <p:spPr bwMode="auto">
          <a:xfrm>
            <a:off x="7959725" y="2686050"/>
            <a:ext cx="0" cy="74295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30" name="直接连接符 70"/>
          <p:cNvCxnSpPr>
            <a:cxnSpLocks noChangeShapeType="1"/>
          </p:cNvCxnSpPr>
          <p:nvPr/>
        </p:nvCxnSpPr>
        <p:spPr bwMode="auto">
          <a:xfrm>
            <a:off x="6032500" y="2686050"/>
            <a:ext cx="1927225"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31" name="直接连接符 71"/>
          <p:cNvCxnSpPr>
            <a:cxnSpLocks noChangeShapeType="1"/>
          </p:cNvCxnSpPr>
          <p:nvPr/>
        </p:nvCxnSpPr>
        <p:spPr bwMode="auto">
          <a:xfrm>
            <a:off x="4168775" y="3184525"/>
            <a:ext cx="0" cy="61595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32" name="直接连接符 72"/>
          <p:cNvCxnSpPr>
            <a:cxnSpLocks noChangeShapeType="1"/>
          </p:cNvCxnSpPr>
          <p:nvPr/>
        </p:nvCxnSpPr>
        <p:spPr bwMode="auto">
          <a:xfrm>
            <a:off x="7959725" y="3057525"/>
            <a:ext cx="0" cy="74295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33" name="直接连接符 73"/>
          <p:cNvCxnSpPr>
            <a:cxnSpLocks noChangeShapeType="1"/>
          </p:cNvCxnSpPr>
          <p:nvPr/>
        </p:nvCxnSpPr>
        <p:spPr bwMode="auto">
          <a:xfrm>
            <a:off x="4168775" y="3800475"/>
            <a:ext cx="1298575"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134" name="直接连接符 74"/>
          <p:cNvCxnSpPr>
            <a:cxnSpLocks noChangeShapeType="1"/>
          </p:cNvCxnSpPr>
          <p:nvPr/>
        </p:nvCxnSpPr>
        <p:spPr bwMode="auto">
          <a:xfrm>
            <a:off x="6661150" y="3800475"/>
            <a:ext cx="1298575"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nvGrpSpPr>
          <p:cNvPr id="2" name="组合 78"/>
          <p:cNvGrpSpPr>
            <a:grpSpLocks/>
          </p:cNvGrpSpPr>
          <p:nvPr/>
        </p:nvGrpSpPr>
        <p:grpSpPr bwMode="auto">
          <a:xfrm>
            <a:off x="3359150" y="2713038"/>
            <a:ext cx="5448300" cy="1241425"/>
            <a:chOff x="0" y="0"/>
            <a:chExt cx="5448300" cy="1242162"/>
          </a:xfrm>
        </p:grpSpPr>
        <p:sp>
          <p:nvSpPr>
            <p:cNvPr id="2112" name="文本框 76"/>
            <p:cNvSpPr txBox="1">
              <a:spLocks noChangeArrowheads="1"/>
            </p:cNvSpPr>
            <p:nvPr/>
          </p:nvSpPr>
          <p:spPr bwMode="auto">
            <a:xfrm>
              <a:off x="0" y="0"/>
              <a:ext cx="5448300" cy="101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6000" dirty="0" smtClean="0">
                  <a:solidFill>
                    <a:schemeClr val="bg1"/>
                  </a:solidFill>
                  <a:latin typeface="Billboard" charset="0"/>
                  <a:ea typeface="张海山锐谐体" charset="0"/>
                </a:rPr>
                <a:t>Neural-art</a:t>
              </a:r>
              <a:endParaRPr lang="zh-CN" altLang="en-US" sz="6000" dirty="0">
                <a:solidFill>
                  <a:schemeClr val="bg1"/>
                </a:solidFill>
                <a:latin typeface="Billboard" charset="0"/>
                <a:ea typeface="张海山锐谐体" charset="0"/>
              </a:endParaRPr>
            </a:p>
          </p:txBody>
        </p:sp>
        <p:sp>
          <p:nvSpPr>
            <p:cNvPr id="2113" name="文本框 77"/>
            <p:cNvSpPr txBox="1">
              <a:spLocks noChangeArrowheads="1"/>
            </p:cNvSpPr>
            <p:nvPr/>
          </p:nvSpPr>
          <p:spPr bwMode="auto">
            <a:xfrm>
              <a:off x="2037995" y="934385"/>
              <a:ext cx="13660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1400" dirty="0" smtClean="0">
                  <a:solidFill>
                    <a:schemeClr val="bg1"/>
                  </a:solidFill>
                  <a:latin typeface="张海山锐谐体" charset="0"/>
                  <a:ea typeface="张海山锐谐体" charset="0"/>
                </a:rPr>
                <a:t> </a:t>
              </a:r>
              <a:endParaRPr lang="zh-CN" altLang="en-US" sz="1400" dirty="0">
                <a:solidFill>
                  <a:schemeClr val="bg1"/>
                </a:solidFill>
                <a:latin typeface="张海山锐谐体" charset="0"/>
                <a:ea typeface="张海山锐谐体" charset="0"/>
              </a:endParaRPr>
            </a:p>
          </p:txBody>
        </p:sp>
      </p:grpSp>
    </p:spTree>
    <p:extLst>
      <p:ext uri="{BB962C8B-B14F-4D97-AF65-F5344CB8AC3E}">
        <p14:creationId xmlns:p14="http://schemas.microsoft.com/office/powerpoint/2010/main" val="1008473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2000" fill="hold"/>
                                        <p:tgtEl>
                                          <p:spTgt spid="3075"/>
                                        </p:tgtEl>
                                        <p:attrNameLst>
                                          <p:attrName>ppt_w</p:attrName>
                                        </p:attrNameLst>
                                      </p:cBhvr>
                                      <p:tavLst>
                                        <p:tav tm="0">
                                          <p:val>
                                            <p:fltVal val="0"/>
                                          </p:val>
                                        </p:tav>
                                        <p:tav tm="100000">
                                          <p:val>
                                            <p:strVal val="#ppt_w"/>
                                          </p:val>
                                        </p:tav>
                                      </p:tavLst>
                                    </p:anim>
                                    <p:anim calcmode="lin" valueType="num">
                                      <p:cBhvr>
                                        <p:cTn id="8" dur="2000" fill="hold"/>
                                        <p:tgtEl>
                                          <p:spTgt spid="3075"/>
                                        </p:tgtEl>
                                        <p:attrNameLst>
                                          <p:attrName>ppt_h</p:attrName>
                                        </p:attrNameLst>
                                      </p:cBhvr>
                                      <p:tavLst>
                                        <p:tav tm="0">
                                          <p:val>
                                            <p:fltVal val="0"/>
                                          </p:val>
                                        </p:tav>
                                        <p:tav tm="100000">
                                          <p:val>
                                            <p:strVal val="#ppt_h"/>
                                          </p:val>
                                        </p:tav>
                                      </p:tavLst>
                                    </p:anim>
                                    <p:anim calcmode="lin" valueType="num">
                                      <p:cBhvr>
                                        <p:cTn id="9" dur="2000" fill="hold"/>
                                        <p:tgtEl>
                                          <p:spTgt spid="3075"/>
                                        </p:tgtEl>
                                        <p:attrNameLst>
                                          <p:attrName>style.rotation</p:attrName>
                                        </p:attrNameLst>
                                      </p:cBhvr>
                                      <p:tavLst>
                                        <p:tav tm="0">
                                          <p:val>
                                            <p:fltVal val="360"/>
                                          </p:val>
                                        </p:tav>
                                        <p:tav tm="100000">
                                          <p:val>
                                            <p:fltVal val="0"/>
                                          </p:val>
                                        </p:tav>
                                      </p:tavLst>
                                    </p:anim>
                                    <p:animEffect transition="in" filter="fade">
                                      <p:cBhvr>
                                        <p:cTn id="10" dur="2000"/>
                                        <p:tgtEl>
                                          <p:spTgt spid="3075"/>
                                        </p:tgtEl>
                                      </p:cBhvr>
                                    </p:animEffect>
                                  </p:childTnLst>
                                </p:cTn>
                              </p:par>
                            </p:childTnLst>
                          </p:cTn>
                        </p:par>
                        <p:par>
                          <p:cTn id="11" fill="hold" nodeType="afterGroup">
                            <p:stCondLst>
                              <p:cond delay="2000"/>
                            </p:stCondLst>
                            <p:childTnLst>
                              <p:par>
                                <p:cTn id="12" presetID="22" presetClass="entr" presetSubtype="4" fill="hold" nodeType="afterEffect">
                                  <p:stCondLst>
                                    <p:cond delay="0"/>
                                  </p:stCondLst>
                                  <p:childTnLst>
                                    <p:set>
                                      <p:cBhvr>
                                        <p:cTn id="13" dur="1" fill="hold">
                                          <p:stCondLst>
                                            <p:cond delay="0"/>
                                          </p:stCondLst>
                                        </p:cTn>
                                        <p:tgtEl>
                                          <p:spTgt spid="3078"/>
                                        </p:tgtEl>
                                        <p:attrNameLst>
                                          <p:attrName>style.visibility</p:attrName>
                                        </p:attrNameLst>
                                      </p:cBhvr>
                                      <p:to>
                                        <p:strVal val="visible"/>
                                      </p:to>
                                    </p:set>
                                    <p:animEffect transition="in" filter="wipe(down)">
                                      <p:cBhvr>
                                        <p:cTn id="14" dur="1000"/>
                                        <p:tgtEl>
                                          <p:spTgt spid="3078"/>
                                        </p:tgtEl>
                                      </p:cBhvr>
                                    </p:animEffect>
                                  </p:childTnLst>
                                </p:cTn>
                              </p:par>
                              <p:par>
                                <p:cTn id="15" presetID="22" presetClass="entr" presetSubtype="2" fill="hold" nodeType="withEffect">
                                  <p:stCondLst>
                                    <p:cond delay="0"/>
                                  </p:stCondLst>
                                  <p:childTnLst>
                                    <p:set>
                                      <p:cBhvr>
                                        <p:cTn id="16" dur="1" fill="hold">
                                          <p:stCondLst>
                                            <p:cond delay="0"/>
                                          </p:stCondLst>
                                        </p:cTn>
                                        <p:tgtEl>
                                          <p:spTgt spid="3077"/>
                                        </p:tgtEl>
                                        <p:attrNameLst>
                                          <p:attrName>style.visibility</p:attrName>
                                        </p:attrNameLst>
                                      </p:cBhvr>
                                      <p:to>
                                        <p:strVal val="visible"/>
                                      </p:to>
                                    </p:set>
                                    <p:animEffect transition="in" filter="wipe(right)">
                                      <p:cBhvr>
                                        <p:cTn id="17" dur="1000"/>
                                        <p:tgtEl>
                                          <p:spTgt spid="3077"/>
                                        </p:tgtEl>
                                      </p:cBhvr>
                                    </p:animEffect>
                                  </p:childTnLst>
                                </p:cTn>
                              </p:par>
                              <p:par>
                                <p:cTn id="18" presetID="22" presetClass="entr" presetSubtype="2" fill="hold" nodeType="withEffect">
                                  <p:stCondLst>
                                    <p:cond delay="0"/>
                                  </p:stCondLst>
                                  <p:childTnLst>
                                    <p:set>
                                      <p:cBhvr>
                                        <p:cTn id="19" dur="1" fill="hold">
                                          <p:stCondLst>
                                            <p:cond delay="0"/>
                                          </p:stCondLst>
                                        </p:cTn>
                                        <p:tgtEl>
                                          <p:spTgt spid="3076"/>
                                        </p:tgtEl>
                                        <p:attrNameLst>
                                          <p:attrName>style.visibility</p:attrName>
                                        </p:attrNameLst>
                                      </p:cBhvr>
                                      <p:to>
                                        <p:strVal val="visible"/>
                                      </p:to>
                                    </p:set>
                                    <p:animEffect transition="in" filter="wipe(right)">
                                      <p:cBhvr>
                                        <p:cTn id="20" dur="1000"/>
                                        <p:tgtEl>
                                          <p:spTgt spid="3076"/>
                                        </p:tgtEl>
                                      </p:cBhvr>
                                    </p:animEffect>
                                  </p:childTnLst>
                                </p:cTn>
                              </p:par>
                              <p:par>
                                <p:cTn id="21" presetID="22" presetClass="entr" presetSubtype="2" fill="hold" nodeType="withEffect">
                                  <p:stCondLst>
                                    <p:cond delay="0"/>
                                  </p:stCondLst>
                                  <p:childTnLst>
                                    <p:set>
                                      <p:cBhvr>
                                        <p:cTn id="22" dur="1" fill="hold">
                                          <p:stCondLst>
                                            <p:cond delay="0"/>
                                          </p:stCondLst>
                                        </p:cTn>
                                        <p:tgtEl>
                                          <p:spTgt spid="3080"/>
                                        </p:tgtEl>
                                        <p:attrNameLst>
                                          <p:attrName>style.visibility</p:attrName>
                                        </p:attrNameLst>
                                      </p:cBhvr>
                                      <p:to>
                                        <p:strVal val="visible"/>
                                      </p:to>
                                    </p:set>
                                    <p:animEffect transition="in" filter="wipe(right)">
                                      <p:cBhvr>
                                        <p:cTn id="23" dur="1000"/>
                                        <p:tgtEl>
                                          <p:spTgt spid="3080"/>
                                        </p:tgtEl>
                                      </p:cBhvr>
                                    </p:animEffect>
                                  </p:childTnLst>
                                </p:cTn>
                              </p:par>
                              <p:par>
                                <p:cTn id="24" presetID="22" presetClass="entr" presetSubtype="1" fill="hold" nodeType="withEffect">
                                  <p:stCondLst>
                                    <p:cond delay="0"/>
                                  </p:stCondLst>
                                  <p:childTnLst>
                                    <p:set>
                                      <p:cBhvr>
                                        <p:cTn id="25" dur="1" fill="hold">
                                          <p:stCondLst>
                                            <p:cond delay="0"/>
                                          </p:stCondLst>
                                        </p:cTn>
                                        <p:tgtEl>
                                          <p:spTgt spid="3081"/>
                                        </p:tgtEl>
                                        <p:attrNameLst>
                                          <p:attrName>style.visibility</p:attrName>
                                        </p:attrNameLst>
                                      </p:cBhvr>
                                      <p:to>
                                        <p:strVal val="visible"/>
                                      </p:to>
                                    </p:set>
                                    <p:animEffect transition="in" filter="wipe(up)">
                                      <p:cBhvr>
                                        <p:cTn id="26" dur="1000"/>
                                        <p:tgtEl>
                                          <p:spTgt spid="3081"/>
                                        </p:tgtEl>
                                      </p:cBhvr>
                                    </p:animEffect>
                                  </p:childTnLst>
                                </p:cTn>
                              </p:par>
                              <p:par>
                                <p:cTn id="27" presetID="22" presetClass="entr" presetSubtype="1" fill="hold" nodeType="withEffect">
                                  <p:stCondLst>
                                    <p:cond delay="0"/>
                                  </p:stCondLst>
                                  <p:childTnLst>
                                    <p:set>
                                      <p:cBhvr>
                                        <p:cTn id="28" dur="1" fill="hold">
                                          <p:stCondLst>
                                            <p:cond delay="0"/>
                                          </p:stCondLst>
                                        </p:cTn>
                                        <p:tgtEl>
                                          <p:spTgt spid="3082"/>
                                        </p:tgtEl>
                                        <p:attrNameLst>
                                          <p:attrName>style.visibility</p:attrName>
                                        </p:attrNameLst>
                                      </p:cBhvr>
                                      <p:to>
                                        <p:strVal val="visible"/>
                                      </p:to>
                                    </p:set>
                                    <p:animEffect transition="in" filter="wipe(up)">
                                      <p:cBhvr>
                                        <p:cTn id="29" dur="1000"/>
                                        <p:tgtEl>
                                          <p:spTgt spid="3082"/>
                                        </p:tgtEl>
                                      </p:cBhvr>
                                    </p:animEffect>
                                  </p:childTnLst>
                                </p:cTn>
                              </p:par>
                              <p:par>
                                <p:cTn id="30" presetID="22" presetClass="entr" presetSubtype="1" fill="hold" nodeType="withEffect">
                                  <p:stCondLst>
                                    <p:cond delay="0"/>
                                  </p:stCondLst>
                                  <p:childTnLst>
                                    <p:set>
                                      <p:cBhvr>
                                        <p:cTn id="31" dur="1" fill="hold">
                                          <p:stCondLst>
                                            <p:cond delay="0"/>
                                          </p:stCondLst>
                                        </p:cTn>
                                        <p:tgtEl>
                                          <p:spTgt spid="3083"/>
                                        </p:tgtEl>
                                        <p:attrNameLst>
                                          <p:attrName>style.visibility</p:attrName>
                                        </p:attrNameLst>
                                      </p:cBhvr>
                                      <p:to>
                                        <p:strVal val="visible"/>
                                      </p:to>
                                    </p:set>
                                    <p:animEffect transition="in" filter="wipe(up)">
                                      <p:cBhvr>
                                        <p:cTn id="32" dur="1000"/>
                                        <p:tgtEl>
                                          <p:spTgt spid="3083"/>
                                        </p:tgtEl>
                                      </p:cBhvr>
                                    </p:animEffect>
                                  </p:childTnLst>
                                </p:cTn>
                              </p:par>
                              <p:par>
                                <p:cTn id="33" presetID="22" presetClass="entr" presetSubtype="8" fill="hold" nodeType="withEffect">
                                  <p:stCondLst>
                                    <p:cond delay="0"/>
                                  </p:stCondLst>
                                  <p:childTnLst>
                                    <p:set>
                                      <p:cBhvr>
                                        <p:cTn id="34" dur="1" fill="hold">
                                          <p:stCondLst>
                                            <p:cond delay="0"/>
                                          </p:stCondLst>
                                        </p:cTn>
                                        <p:tgtEl>
                                          <p:spTgt spid="3086"/>
                                        </p:tgtEl>
                                        <p:attrNameLst>
                                          <p:attrName>style.visibility</p:attrName>
                                        </p:attrNameLst>
                                      </p:cBhvr>
                                      <p:to>
                                        <p:strVal val="visible"/>
                                      </p:to>
                                    </p:set>
                                    <p:animEffect transition="in" filter="wipe(left)">
                                      <p:cBhvr>
                                        <p:cTn id="35" dur="1000"/>
                                        <p:tgtEl>
                                          <p:spTgt spid="3086"/>
                                        </p:tgtEl>
                                      </p:cBhvr>
                                    </p:animEffect>
                                  </p:childTnLst>
                                </p:cTn>
                              </p:par>
                              <p:par>
                                <p:cTn id="36" presetID="22" presetClass="entr" presetSubtype="8" fill="hold" nodeType="withEffect">
                                  <p:stCondLst>
                                    <p:cond delay="0"/>
                                  </p:stCondLst>
                                  <p:childTnLst>
                                    <p:set>
                                      <p:cBhvr>
                                        <p:cTn id="37" dur="1" fill="hold">
                                          <p:stCondLst>
                                            <p:cond delay="0"/>
                                          </p:stCondLst>
                                        </p:cTn>
                                        <p:tgtEl>
                                          <p:spTgt spid="3088"/>
                                        </p:tgtEl>
                                        <p:attrNameLst>
                                          <p:attrName>style.visibility</p:attrName>
                                        </p:attrNameLst>
                                      </p:cBhvr>
                                      <p:to>
                                        <p:strVal val="visible"/>
                                      </p:to>
                                    </p:set>
                                    <p:animEffect transition="in" filter="wipe(left)">
                                      <p:cBhvr>
                                        <p:cTn id="38" dur="1000"/>
                                        <p:tgtEl>
                                          <p:spTgt spid="3088"/>
                                        </p:tgtEl>
                                      </p:cBhvr>
                                    </p:animEffect>
                                  </p:childTnLst>
                                </p:cTn>
                              </p:par>
                              <p:par>
                                <p:cTn id="39" presetID="22" presetClass="entr" presetSubtype="8" fill="hold" nodeType="withEffect">
                                  <p:stCondLst>
                                    <p:cond delay="0"/>
                                  </p:stCondLst>
                                  <p:childTnLst>
                                    <p:set>
                                      <p:cBhvr>
                                        <p:cTn id="40" dur="1" fill="hold">
                                          <p:stCondLst>
                                            <p:cond delay="0"/>
                                          </p:stCondLst>
                                        </p:cTn>
                                        <p:tgtEl>
                                          <p:spTgt spid="3087"/>
                                        </p:tgtEl>
                                        <p:attrNameLst>
                                          <p:attrName>style.visibility</p:attrName>
                                        </p:attrNameLst>
                                      </p:cBhvr>
                                      <p:to>
                                        <p:strVal val="visible"/>
                                      </p:to>
                                    </p:set>
                                    <p:animEffect transition="in" filter="wipe(left)">
                                      <p:cBhvr>
                                        <p:cTn id="41" dur="1000"/>
                                        <p:tgtEl>
                                          <p:spTgt spid="3087"/>
                                        </p:tgtEl>
                                      </p:cBhvr>
                                    </p:animEffect>
                                  </p:childTnLst>
                                </p:cTn>
                              </p:par>
                              <p:par>
                                <p:cTn id="42" presetID="22" presetClass="entr" presetSubtype="8" fill="hold" nodeType="withEffect">
                                  <p:stCondLst>
                                    <p:cond delay="0"/>
                                  </p:stCondLst>
                                  <p:childTnLst>
                                    <p:set>
                                      <p:cBhvr>
                                        <p:cTn id="43" dur="1" fill="hold">
                                          <p:stCondLst>
                                            <p:cond delay="0"/>
                                          </p:stCondLst>
                                        </p:cTn>
                                        <p:tgtEl>
                                          <p:spTgt spid="3085"/>
                                        </p:tgtEl>
                                        <p:attrNameLst>
                                          <p:attrName>style.visibility</p:attrName>
                                        </p:attrNameLst>
                                      </p:cBhvr>
                                      <p:to>
                                        <p:strVal val="visible"/>
                                      </p:to>
                                    </p:set>
                                    <p:animEffect transition="in" filter="wipe(left)">
                                      <p:cBhvr>
                                        <p:cTn id="44" dur="1000"/>
                                        <p:tgtEl>
                                          <p:spTgt spid="3085"/>
                                        </p:tgtEl>
                                      </p:cBhvr>
                                    </p:animEffect>
                                  </p:childTnLst>
                                </p:cTn>
                              </p:par>
                              <p:par>
                                <p:cTn id="45" presetID="22" presetClass="entr" presetSubtype="4" fill="hold" nodeType="withEffect">
                                  <p:stCondLst>
                                    <p:cond delay="0"/>
                                  </p:stCondLst>
                                  <p:childTnLst>
                                    <p:set>
                                      <p:cBhvr>
                                        <p:cTn id="46" dur="1" fill="hold">
                                          <p:stCondLst>
                                            <p:cond delay="0"/>
                                          </p:stCondLst>
                                        </p:cTn>
                                        <p:tgtEl>
                                          <p:spTgt spid="3084"/>
                                        </p:tgtEl>
                                        <p:attrNameLst>
                                          <p:attrName>style.visibility</p:attrName>
                                        </p:attrNameLst>
                                      </p:cBhvr>
                                      <p:to>
                                        <p:strVal val="visible"/>
                                      </p:to>
                                    </p:set>
                                    <p:animEffect transition="in" filter="wipe(down)">
                                      <p:cBhvr>
                                        <p:cTn id="47" dur="1000"/>
                                        <p:tgtEl>
                                          <p:spTgt spid="3084"/>
                                        </p:tgtEl>
                                      </p:cBhvr>
                                    </p:animEffect>
                                  </p:childTnLst>
                                </p:cTn>
                              </p:par>
                              <p:par>
                                <p:cTn id="48" presetID="22" presetClass="entr" presetSubtype="4" fill="hold" nodeType="withEffect">
                                  <p:stCondLst>
                                    <p:cond delay="0"/>
                                  </p:stCondLst>
                                  <p:childTnLst>
                                    <p:set>
                                      <p:cBhvr>
                                        <p:cTn id="49" dur="1" fill="hold">
                                          <p:stCondLst>
                                            <p:cond delay="0"/>
                                          </p:stCondLst>
                                        </p:cTn>
                                        <p:tgtEl>
                                          <p:spTgt spid="3079"/>
                                        </p:tgtEl>
                                        <p:attrNameLst>
                                          <p:attrName>style.visibility</p:attrName>
                                        </p:attrNameLst>
                                      </p:cBhvr>
                                      <p:to>
                                        <p:strVal val="visible"/>
                                      </p:to>
                                    </p:set>
                                    <p:animEffect transition="in" filter="wipe(down)">
                                      <p:cBhvr>
                                        <p:cTn id="50" dur="1000"/>
                                        <p:tgtEl>
                                          <p:spTgt spid="3079"/>
                                        </p:tgtEl>
                                      </p:cBhvr>
                                    </p:animEffect>
                                  </p:childTnLst>
                                </p:cTn>
                              </p:par>
                            </p:childTnLst>
                          </p:cTn>
                        </p:par>
                        <p:par>
                          <p:cTn id="51" fill="hold" nodeType="afterGroup">
                            <p:stCondLst>
                              <p:cond delay="3000"/>
                            </p:stCondLst>
                            <p:childTnLst>
                              <p:par>
                                <p:cTn id="52" presetID="22" presetClass="entr" presetSubtype="1" fill="hold" nodeType="afterEffect">
                                  <p:stCondLst>
                                    <p:cond delay="0"/>
                                  </p:stCondLst>
                                  <p:childTnLst>
                                    <p:set>
                                      <p:cBhvr>
                                        <p:cTn id="53" dur="1" fill="hold">
                                          <p:stCondLst>
                                            <p:cond delay="0"/>
                                          </p:stCondLst>
                                        </p:cTn>
                                        <p:tgtEl>
                                          <p:spTgt spid="3091"/>
                                        </p:tgtEl>
                                        <p:attrNameLst>
                                          <p:attrName>style.visibility</p:attrName>
                                        </p:attrNameLst>
                                      </p:cBhvr>
                                      <p:to>
                                        <p:strVal val="visible"/>
                                      </p:to>
                                    </p:set>
                                    <p:animEffect transition="in" filter="wipe(up)">
                                      <p:cBhvr>
                                        <p:cTn id="54" dur="1000"/>
                                        <p:tgtEl>
                                          <p:spTgt spid="3091"/>
                                        </p:tgtEl>
                                      </p:cBhvr>
                                    </p:animEffect>
                                  </p:childTnLst>
                                </p:cTn>
                              </p:par>
                              <p:par>
                                <p:cTn id="55" presetID="22" presetClass="entr" presetSubtype="2" fill="hold" nodeType="withEffect">
                                  <p:stCondLst>
                                    <p:cond delay="0"/>
                                  </p:stCondLst>
                                  <p:childTnLst>
                                    <p:set>
                                      <p:cBhvr>
                                        <p:cTn id="56" dur="1" fill="hold">
                                          <p:stCondLst>
                                            <p:cond delay="0"/>
                                          </p:stCondLst>
                                        </p:cTn>
                                        <p:tgtEl>
                                          <p:spTgt spid="3092"/>
                                        </p:tgtEl>
                                        <p:attrNameLst>
                                          <p:attrName>style.visibility</p:attrName>
                                        </p:attrNameLst>
                                      </p:cBhvr>
                                      <p:to>
                                        <p:strVal val="visible"/>
                                      </p:to>
                                    </p:set>
                                    <p:animEffect transition="in" filter="wipe(right)">
                                      <p:cBhvr>
                                        <p:cTn id="57" dur="1000"/>
                                        <p:tgtEl>
                                          <p:spTgt spid="3092"/>
                                        </p:tgtEl>
                                      </p:cBhvr>
                                    </p:animEffect>
                                  </p:childTnLst>
                                </p:cTn>
                              </p:par>
                              <p:par>
                                <p:cTn id="58" presetID="22" presetClass="entr" presetSubtype="8" fill="hold" nodeType="withEffect">
                                  <p:stCondLst>
                                    <p:cond delay="0"/>
                                  </p:stCondLst>
                                  <p:childTnLst>
                                    <p:set>
                                      <p:cBhvr>
                                        <p:cTn id="59" dur="1" fill="hold">
                                          <p:stCondLst>
                                            <p:cond delay="0"/>
                                          </p:stCondLst>
                                        </p:cTn>
                                        <p:tgtEl>
                                          <p:spTgt spid="3090"/>
                                        </p:tgtEl>
                                        <p:attrNameLst>
                                          <p:attrName>style.visibility</p:attrName>
                                        </p:attrNameLst>
                                      </p:cBhvr>
                                      <p:to>
                                        <p:strVal val="visible"/>
                                      </p:to>
                                    </p:set>
                                    <p:animEffect transition="in" filter="wipe(left)">
                                      <p:cBhvr>
                                        <p:cTn id="60" dur="1000"/>
                                        <p:tgtEl>
                                          <p:spTgt spid="3090"/>
                                        </p:tgtEl>
                                      </p:cBhvr>
                                    </p:animEffect>
                                  </p:childTnLst>
                                </p:cTn>
                              </p:par>
                              <p:par>
                                <p:cTn id="61" presetID="22" presetClass="entr" presetSubtype="1" fill="hold" nodeType="withEffect">
                                  <p:stCondLst>
                                    <p:cond delay="0"/>
                                  </p:stCondLst>
                                  <p:childTnLst>
                                    <p:set>
                                      <p:cBhvr>
                                        <p:cTn id="62" dur="1" fill="hold">
                                          <p:stCondLst>
                                            <p:cond delay="0"/>
                                          </p:stCondLst>
                                        </p:cTn>
                                        <p:tgtEl>
                                          <p:spTgt spid="3093"/>
                                        </p:tgtEl>
                                        <p:attrNameLst>
                                          <p:attrName>style.visibility</p:attrName>
                                        </p:attrNameLst>
                                      </p:cBhvr>
                                      <p:to>
                                        <p:strVal val="visible"/>
                                      </p:to>
                                    </p:set>
                                    <p:animEffect transition="in" filter="wipe(up)">
                                      <p:cBhvr>
                                        <p:cTn id="63" dur="1000"/>
                                        <p:tgtEl>
                                          <p:spTgt spid="3093"/>
                                        </p:tgtEl>
                                      </p:cBhvr>
                                    </p:animEffect>
                                  </p:childTnLst>
                                </p:cTn>
                              </p:par>
                              <p:par>
                                <p:cTn id="64" presetID="22" presetClass="entr" presetSubtype="2" fill="hold" nodeType="withEffect">
                                  <p:stCondLst>
                                    <p:cond delay="0"/>
                                  </p:stCondLst>
                                  <p:childTnLst>
                                    <p:set>
                                      <p:cBhvr>
                                        <p:cTn id="65" dur="1" fill="hold">
                                          <p:stCondLst>
                                            <p:cond delay="0"/>
                                          </p:stCondLst>
                                        </p:cTn>
                                        <p:tgtEl>
                                          <p:spTgt spid="3094"/>
                                        </p:tgtEl>
                                        <p:attrNameLst>
                                          <p:attrName>style.visibility</p:attrName>
                                        </p:attrNameLst>
                                      </p:cBhvr>
                                      <p:to>
                                        <p:strVal val="visible"/>
                                      </p:to>
                                    </p:set>
                                    <p:animEffect transition="in" filter="wipe(right)">
                                      <p:cBhvr>
                                        <p:cTn id="66" dur="1000"/>
                                        <p:tgtEl>
                                          <p:spTgt spid="3094"/>
                                        </p:tgtEl>
                                      </p:cBhvr>
                                    </p:animEffect>
                                  </p:childTnLst>
                                </p:cTn>
                              </p:par>
                              <p:par>
                                <p:cTn id="67" presetID="22" presetClass="entr" presetSubtype="4" fill="hold" nodeType="withEffect">
                                  <p:stCondLst>
                                    <p:cond delay="0"/>
                                  </p:stCondLst>
                                  <p:childTnLst>
                                    <p:set>
                                      <p:cBhvr>
                                        <p:cTn id="68" dur="1" fill="hold">
                                          <p:stCondLst>
                                            <p:cond delay="0"/>
                                          </p:stCondLst>
                                        </p:cTn>
                                        <p:tgtEl>
                                          <p:spTgt spid="3097"/>
                                        </p:tgtEl>
                                        <p:attrNameLst>
                                          <p:attrName>style.visibility</p:attrName>
                                        </p:attrNameLst>
                                      </p:cBhvr>
                                      <p:to>
                                        <p:strVal val="visible"/>
                                      </p:to>
                                    </p:set>
                                    <p:animEffect transition="in" filter="wipe(down)">
                                      <p:cBhvr>
                                        <p:cTn id="69" dur="1000"/>
                                        <p:tgtEl>
                                          <p:spTgt spid="3097"/>
                                        </p:tgtEl>
                                      </p:cBhvr>
                                    </p:animEffect>
                                  </p:childTnLst>
                                </p:cTn>
                              </p:par>
                              <p:par>
                                <p:cTn id="70" presetID="22" presetClass="entr" presetSubtype="2" fill="hold" nodeType="withEffect">
                                  <p:stCondLst>
                                    <p:cond delay="0"/>
                                  </p:stCondLst>
                                  <p:childTnLst>
                                    <p:set>
                                      <p:cBhvr>
                                        <p:cTn id="71" dur="1" fill="hold">
                                          <p:stCondLst>
                                            <p:cond delay="0"/>
                                          </p:stCondLst>
                                        </p:cTn>
                                        <p:tgtEl>
                                          <p:spTgt spid="3109"/>
                                        </p:tgtEl>
                                        <p:attrNameLst>
                                          <p:attrName>style.visibility</p:attrName>
                                        </p:attrNameLst>
                                      </p:cBhvr>
                                      <p:to>
                                        <p:strVal val="visible"/>
                                      </p:to>
                                    </p:set>
                                    <p:animEffect transition="in" filter="wipe(right)">
                                      <p:cBhvr>
                                        <p:cTn id="72" dur="1000"/>
                                        <p:tgtEl>
                                          <p:spTgt spid="3109"/>
                                        </p:tgtEl>
                                      </p:cBhvr>
                                    </p:animEffect>
                                  </p:childTnLst>
                                </p:cTn>
                              </p:par>
                              <p:par>
                                <p:cTn id="73" presetID="22" presetClass="entr" presetSubtype="1" fill="hold" nodeType="withEffect">
                                  <p:stCondLst>
                                    <p:cond delay="0"/>
                                  </p:stCondLst>
                                  <p:childTnLst>
                                    <p:set>
                                      <p:cBhvr>
                                        <p:cTn id="74" dur="1" fill="hold">
                                          <p:stCondLst>
                                            <p:cond delay="0"/>
                                          </p:stCondLst>
                                        </p:cTn>
                                        <p:tgtEl>
                                          <p:spTgt spid="3110"/>
                                        </p:tgtEl>
                                        <p:attrNameLst>
                                          <p:attrName>style.visibility</p:attrName>
                                        </p:attrNameLst>
                                      </p:cBhvr>
                                      <p:to>
                                        <p:strVal val="visible"/>
                                      </p:to>
                                    </p:set>
                                    <p:animEffect transition="in" filter="wipe(up)">
                                      <p:cBhvr>
                                        <p:cTn id="75" dur="1000"/>
                                        <p:tgtEl>
                                          <p:spTgt spid="3110"/>
                                        </p:tgtEl>
                                      </p:cBhvr>
                                    </p:animEffect>
                                  </p:childTnLst>
                                </p:cTn>
                              </p:par>
                              <p:par>
                                <p:cTn id="76" presetID="22" presetClass="entr" presetSubtype="2" fill="hold" nodeType="withEffect">
                                  <p:stCondLst>
                                    <p:cond delay="0"/>
                                  </p:stCondLst>
                                  <p:childTnLst>
                                    <p:set>
                                      <p:cBhvr>
                                        <p:cTn id="77" dur="1" fill="hold">
                                          <p:stCondLst>
                                            <p:cond delay="0"/>
                                          </p:stCondLst>
                                        </p:cTn>
                                        <p:tgtEl>
                                          <p:spTgt spid="3103"/>
                                        </p:tgtEl>
                                        <p:attrNameLst>
                                          <p:attrName>style.visibility</p:attrName>
                                        </p:attrNameLst>
                                      </p:cBhvr>
                                      <p:to>
                                        <p:strVal val="visible"/>
                                      </p:to>
                                    </p:set>
                                    <p:animEffect transition="in" filter="wipe(right)">
                                      <p:cBhvr>
                                        <p:cTn id="78" dur="1000"/>
                                        <p:tgtEl>
                                          <p:spTgt spid="3103"/>
                                        </p:tgtEl>
                                      </p:cBhvr>
                                    </p:animEffect>
                                  </p:childTnLst>
                                </p:cTn>
                              </p:par>
                              <p:par>
                                <p:cTn id="79" presetID="22" presetClass="entr" presetSubtype="4" fill="hold" nodeType="withEffect">
                                  <p:stCondLst>
                                    <p:cond delay="0"/>
                                  </p:stCondLst>
                                  <p:childTnLst>
                                    <p:set>
                                      <p:cBhvr>
                                        <p:cTn id="80" dur="1" fill="hold">
                                          <p:stCondLst>
                                            <p:cond delay="0"/>
                                          </p:stCondLst>
                                        </p:cTn>
                                        <p:tgtEl>
                                          <p:spTgt spid="3104"/>
                                        </p:tgtEl>
                                        <p:attrNameLst>
                                          <p:attrName>style.visibility</p:attrName>
                                        </p:attrNameLst>
                                      </p:cBhvr>
                                      <p:to>
                                        <p:strVal val="visible"/>
                                      </p:to>
                                    </p:set>
                                    <p:animEffect transition="in" filter="wipe(down)">
                                      <p:cBhvr>
                                        <p:cTn id="81" dur="1000"/>
                                        <p:tgtEl>
                                          <p:spTgt spid="3104"/>
                                        </p:tgtEl>
                                      </p:cBhvr>
                                    </p:animEffect>
                                  </p:childTnLst>
                                </p:cTn>
                              </p:par>
                              <p:par>
                                <p:cTn id="82" presetID="22" presetClass="entr" presetSubtype="2" fill="hold" nodeType="withEffect">
                                  <p:stCondLst>
                                    <p:cond delay="0"/>
                                  </p:stCondLst>
                                  <p:childTnLst>
                                    <p:set>
                                      <p:cBhvr>
                                        <p:cTn id="83" dur="1" fill="hold">
                                          <p:stCondLst>
                                            <p:cond delay="0"/>
                                          </p:stCondLst>
                                        </p:cTn>
                                        <p:tgtEl>
                                          <p:spTgt spid="3105"/>
                                        </p:tgtEl>
                                        <p:attrNameLst>
                                          <p:attrName>style.visibility</p:attrName>
                                        </p:attrNameLst>
                                      </p:cBhvr>
                                      <p:to>
                                        <p:strVal val="visible"/>
                                      </p:to>
                                    </p:set>
                                    <p:animEffect transition="in" filter="wipe(right)">
                                      <p:cBhvr>
                                        <p:cTn id="84" dur="1000"/>
                                        <p:tgtEl>
                                          <p:spTgt spid="3105"/>
                                        </p:tgtEl>
                                      </p:cBhvr>
                                    </p:animEffect>
                                  </p:childTnLst>
                                </p:cTn>
                              </p:par>
                              <p:par>
                                <p:cTn id="85" presetID="22" presetClass="entr" presetSubtype="4" fill="hold" nodeType="withEffect">
                                  <p:stCondLst>
                                    <p:cond delay="0"/>
                                  </p:stCondLst>
                                  <p:childTnLst>
                                    <p:set>
                                      <p:cBhvr>
                                        <p:cTn id="86" dur="1" fill="hold">
                                          <p:stCondLst>
                                            <p:cond delay="0"/>
                                          </p:stCondLst>
                                        </p:cTn>
                                        <p:tgtEl>
                                          <p:spTgt spid="3107"/>
                                        </p:tgtEl>
                                        <p:attrNameLst>
                                          <p:attrName>style.visibility</p:attrName>
                                        </p:attrNameLst>
                                      </p:cBhvr>
                                      <p:to>
                                        <p:strVal val="visible"/>
                                      </p:to>
                                    </p:set>
                                    <p:animEffect transition="in" filter="wipe(down)">
                                      <p:cBhvr>
                                        <p:cTn id="87" dur="1000"/>
                                        <p:tgtEl>
                                          <p:spTgt spid="3107"/>
                                        </p:tgtEl>
                                      </p:cBhvr>
                                    </p:animEffect>
                                  </p:childTnLst>
                                </p:cTn>
                              </p:par>
                              <p:par>
                                <p:cTn id="88" presetID="22" presetClass="entr" presetSubtype="8" fill="hold" nodeType="withEffect">
                                  <p:stCondLst>
                                    <p:cond delay="0"/>
                                  </p:stCondLst>
                                  <p:childTnLst>
                                    <p:set>
                                      <p:cBhvr>
                                        <p:cTn id="89" dur="1" fill="hold">
                                          <p:stCondLst>
                                            <p:cond delay="0"/>
                                          </p:stCondLst>
                                        </p:cTn>
                                        <p:tgtEl>
                                          <p:spTgt spid="3108"/>
                                        </p:tgtEl>
                                        <p:attrNameLst>
                                          <p:attrName>style.visibility</p:attrName>
                                        </p:attrNameLst>
                                      </p:cBhvr>
                                      <p:to>
                                        <p:strVal val="visible"/>
                                      </p:to>
                                    </p:set>
                                    <p:animEffect transition="in" filter="wipe(left)">
                                      <p:cBhvr>
                                        <p:cTn id="90" dur="1000"/>
                                        <p:tgtEl>
                                          <p:spTgt spid="3108"/>
                                        </p:tgtEl>
                                      </p:cBhvr>
                                    </p:animEffect>
                                  </p:childTnLst>
                                </p:cTn>
                              </p:par>
                              <p:par>
                                <p:cTn id="91" presetID="22" presetClass="entr" presetSubtype="8" fill="hold" nodeType="withEffect">
                                  <p:stCondLst>
                                    <p:cond delay="0"/>
                                  </p:stCondLst>
                                  <p:childTnLst>
                                    <p:set>
                                      <p:cBhvr>
                                        <p:cTn id="92" dur="1" fill="hold">
                                          <p:stCondLst>
                                            <p:cond delay="0"/>
                                          </p:stCondLst>
                                        </p:cTn>
                                        <p:tgtEl>
                                          <p:spTgt spid="3106"/>
                                        </p:tgtEl>
                                        <p:attrNameLst>
                                          <p:attrName>style.visibility</p:attrName>
                                        </p:attrNameLst>
                                      </p:cBhvr>
                                      <p:to>
                                        <p:strVal val="visible"/>
                                      </p:to>
                                    </p:set>
                                    <p:animEffect transition="in" filter="wipe(left)">
                                      <p:cBhvr>
                                        <p:cTn id="93" dur="1000"/>
                                        <p:tgtEl>
                                          <p:spTgt spid="3106"/>
                                        </p:tgtEl>
                                      </p:cBhvr>
                                    </p:animEffect>
                                  </p:childTnLst>
                                </p:cTn>
                              </p:par>
                              <p:par>
                                <p:cTn id="94" presetID="22" presetClass="entr" presetSubtype="4" fill="hold" nodeType="withEffect">
                                  <p:stCondLst>
                                    <p:cond delay="0"/>
                                  </p:stCondLst>
                                  <p:childTnLst>
                                    <p:set>
                                      <p:cBhvr>
                                        <p:cTn id="95" dur="1" fill="hold">
                                          <p:stCondLst>
                                            <p:cond delay="0"/>
                                          </p:stCondLst>
                                        </p:cTn>
                                        <p:tgtEl>
                                          <p:spTgt spid="3101"/>
                                        </p:tgtEl>
                                        <p:attrNameLst>
                                          <p:attrName>style.visibility</p:attrName>
                                        </p:attrNameLst>
                                      </p:cBhvr>
                                      <p:to>
                                        <p:strVal val="visible"/>
                                      </p:to>
                                    </p:set>
                                    <p:animEffect transition="in" filter="wipe(down)">
                                      <p:cBhvr>
                                        <p:cTn id="96" dur="1000"/>
                                        <p:tgtEl>
                                          <p:spTgt spid="3101"/>
                                        </p:tgtEl>
                                      </p:cBhvr>
                                    </p:animEffect>
                                  </p:childTnLst>
                                </p:cTn>
                              </p:par>
                              <p:par>
                                <p:cTn id="97" presetID="22" presetClass="entr" presetSubtype="4" fill="hold" nodeType="withEffect">
                                  <p:stCondLst>
                                    <p:cond delay="0"/>
                                  </p:stCondLst>
                                  <p:childTnLst>
                                    <p:set>
                                      <p:cBhvr>
                                        <p:cTn id="98" dur="1" fill="hold">
                                          <p:stCondLst>
                                            <p:cond delay="0"/>
                                          </p:stCondLst>
                                        </p:cTn>
                                        <p:tgtEl>
                                          <p:spTgt spid="3102"/>
                                        </p:tgtEl>
                                        <p:attrNameLst>
                                          <p:attrName>style.visibility</p:attrName>
                                        </p:attrNameLst>
                                      </p:cBhvr>
                                      <p:to>
                                        <p:strVal val="visible"/>
                                      </p:to>
                                    </p:set>
                                    <p:animEffect transition="in" filter="wipe(down)">
                                      <p:cBhvr>
                                        <p:cTn id="99" dur="1000"/>
                                        <p:tgtEl>
                                          <p:spTgt spid="3102"/>
                                        </p:tgtEl>
                                      </p:cBhvr>
                                    </p:animEffect>
                                  </p:childTnLst>
                                </p:cTn>
                              </p:par>
                              <p:par>
                                <p:cTn id="100" presetID="22" presetClass="entr" presetSubtype="8" fill="hold" nodeType="withEffect">
                                  <p:stCondLst>
                                    <p:cond delay="0"/>
                                  </p:stCondLst>
                                  <p:childTnLst>
                                    <p:set>
                                      <p:cBhvr>
                                        <p:cTn id="101" dur="1" fill="hold">
                                          <p:stCondLst>
                                            <p:cond delay="0"/>
                                          </p:stCondLst>
                                        </p:cTn>
                                        <p:tgtEl>
                                          <p:spTgt spid="3100"/>
                                        </p:tgtEl>
                                        <p:attrNameLst>
                                          <p:attrName>style.visibility</p:attrName>
                                        </p:attrNameLst>
                                      </p:cBhvr>
                                      <p:to>
                                        <p:strVal val="visible"/>
                                      </p:to>
                                    </p:set>
                                    <p:animEffect transition="in" filter="wipe(left)">
                                      <p:cBhvr>
                                        <p:cTn id="102" dur="1000"/>
                                        <p:tgtEl>
                                          <p:spTgt spid="3100"/>
                                        </p:tgtEl>
                                      </p:cBhvr>
                                    </p:animEffect>
                                  </p:childTnLst>
                                </p:cTn>
                              </p:par>
                              <p:par>
                                <p:cTn id="103" presetID="22" presetClass="entr" presetSubtype="4" fill="hold" nodeType="withEffect">
                                  <p:stCondLst>
                                    <p:cond delay="0"/>
                                  </p:stCondLst>
                                  <p:childTnLst>
                                    <p:set>
                                      <p:cBhvr>
                                        <p:cTn id="104" dur="1" fill="hold">
                                          <p:stCondLst>
                                            <p:cond delay="0"/>
                                          </p:stCondLst>
                                        </p:cTn>
                                        <p:tgtEl>
                                          <p:spTgt spid="3099"/>
                                        </p:tgtEl>
                                        <p:attrNameLst>
                                          <p:attrName>style.visibility</p:attrName>
                                        </p:attrNameLst>
                                      </p:cBhvr>
                                      <p:to>
                                        <p:strVal val="visible"/>
                                      </p:to>
                                    </p:set>
                                    <p:animEffect transition="in" filter="wipe(down)">
                                      <p:cBhvr>
                                        <p:cTn id="105" dur="1000"/>
                                        <p:tgtEl>
                                          <p:spTgt spid="3099"/>
                                        </p:tgtEl>
                                      </p:cBhvr>
                                    </p:animEffect>
                                  </p:childTnLst>
                                </p:cTn>
                              </p:par>
                              <p:par>
                                <p:cTn id="106" presetID="22" presetClass="entr" presetSubtype="1" fill="hold" nodeType="withEffect">
                                  <p:stCondLst>
                                    <p:cond delay="0"/>
                                  </p:stCondLst>
                                  <p:childTnLst>
                                    <p:set>
                                      <p:cBhvr>
                                        <p:cTn id="107" dur="1" fill="hold">
                                          <p:stCondLst>
                                            <p:cond delay="0"/>
                                          </p:stCondLst>
                                        </p:cTn>
                                        <p:tgtEl>
                                          <p:spTgt spid="3098"/>
                                        </p:tgtEl>
                                        <p:attrNameLst>
                                          <p:attrName>style.visibility</p:attrName>
                                        </p:attrNameLst>
                                      </p:cBhvr>
                                      <p:to>
                                        <p:strVal val="visible"/>
                                      </p:to>
                                    </p:set>
                                    <p:animEffect transition="in" filter="wipe(up)">
                                      <p:cBhvr>
                                        <p:cTn id="108" dur="1000"/>
                                        <p:tgtEl>
                                          <p:spTgt spid="3098"/>
                                        </p:tgtEl>
                                      </p:cBhvr>
                                    </p:animEffect>
                                  </p:childTnLst>
                                </p:cTn>
                              </p:par>
                              <p:par>
                                <p:cTn id="109" presetID="22" presetClass="entr" presetSubtype="1" fill="hold" nodeType="withEffect">
                                  <p:stCondLst>
                                    <p:cond delay="0"/>
                                  </p:stCondLst>
                                  <p:childTnLst>
                                    <p:set>
                                      <p:cBhvr>
                                        <p:cTn id="110" dur="1" fill="hold">
                                          <p:stCondLst>
                                            <p:cond delay="0"/>
                                          </p:stCondLst>
                                        </p:cTn>
                                        <p:tgtEl>
                                          <p:spTgt spid="3095"/>
                                        </p:tgtEl>
                                        <p:attrNameLst>
                                          <p:attrName>style.visibility</p:attrName>
                                        </p:attrNameLst>
                                      </p:cBhvr>
                                      <p:to>
                                        <p:strVal val="visible"/>
                                      </p:to>
                                    </p:set>
                                    <p:animEffect transition="in" filter="wipe(up)">
                                      <p:cBhvr>
                                        <p:cTn id="111" dur="1000"/>
                                        <p:tgtEl>
                                          <p:spTgt spid="3095"/>
                                        </p:tgtEl>
                                      </p:cBhvr>
                                    </p:animEffect>
                                  </p:childTnLst>
                                </p:cTn>
                              </p:par>
                              <p:par>
                                <p:cTn id="112" presetID="22" presetClass="entr" presetSubtype="1" fill="hold" nodeType="withEffect">
                                  <p:stCondLst>
                                    <p:cond delay="0"/>
                                  </p:stCondLst>
                                  <p:childTnLst>
                                    <p:set>
                                      <p:cBhvr>
                                        <p:cTn id="113" dur="1" fill="hold">
                                          <p:stCondLst>
                                            <p:cond delay="0"/>
                                          </p:stCondLst>
                                        </p:cTn>
                                        <p:tgtEl>
                                          <p:spTgt spid="3089"/>
                                        </p:tgtEl>
                                        <p:attrNameLst>
                                          <p:attrName>style.visibility</p:attrName>
                                        </p:attrNameLst>
                                      </p:cBhvr>
                                      <p:to>
                                        <p:strVal val="visible"/>
                                      </p:to>
                                    </p:set>
                                    <p:animEffect transition="in" filter="wipe(up)">
                                      <p:cBhvr>
                                        <p:cTn id="114" dur="1000"/>
                                        <p:tgtEl>
                                          <p:spTgt spid="3089"/>
                                        </p:tgtEl>
                                      </p:cBhvr>
                                    </p:animEffect>
                                  </p:childTnLst>
                                </p:cTn>
                              </p:par>
                              <p:par>
                                <p:cTn id="115" presetID="22" presetClass="entr" presetSubtype="4" fill="hold" nodeType="withEffect">
                                  <p:stCondLst>
                                    <p:cond delay="0"/>
                                  </p:stCondLst>
                                  <p:childTnLst>
                                    <p:set>
                                      <p:cBhvr>
                                        <p:cTn id="116" dur="1" fill="hold">
                                          <p:stCondLst>
                                            <p:cond delay="0"/>
                                          </p:stCondLst>
                                        </p:cTn>
                                        <p:tgtEl>
                                          <p:spTgt spid="3096"/>
                                        </p:tgtEl>
                                        <p:attrNameLst>
                                          <p:attrName>style.visibility</p:attrName>
                                        </p:attrNameLst>
                                      </p:cBhvr>
                                      <p:to>
                                        <p:strVal val="visible"/>
                                      </p:to>
                                    </p:set>
                                    <p:animEffect transition="in" filter="wipe(down)">
                                      <p:cBhvr>
                                        <p:cTn id="117" dur="1000"/>
                                        <p:tgtEl>
                                          <p:spTgt spid="3096"/>
                                        </p:tgtEl>
                                      </p:cBhvr>
                                    </p:animEffect>
                                  </p:childTnLst>
                                </p:cTn>
                              </p:par>
                            </p:childTnLst>
                          </p:cTn>
                        </p:par>
                        <p:par>
                          <p:cTn id="118" fill="hold" nodeType="afterGroup">
                            <p:stCondLst>
                              <p:cond delay="4000"/>
                            </p:stCondLst>
                            <p:childTnLst>
                              <p:par>
                                <p:cTn id="119" presetID="22" presetClass="entr" presetSubtype="1" fill="hold" nodeType="afterEffect">
                                  <p:stCondLst>
                                    <p:cond delay="0"/>
                                  </p:stCondLst>
                                  <p:childTnLst>
                                    <p:set>
                                      <p:cBhvr>
                                        <p:cTn id="120" dur="1" fill="hold">
                                          <p:stCondLst>
                                            <p:cond delay="0"/>
                                          </p:stCondLst>
                                        </p:cTn>
                                        <p:tgtEl>
                                          <p:spTgt spid="3116"/>
                                        </p:tgtEl>
                                        <p:attrNameLst>
                                          <p:attrName>style.visibility</p:attrName>
                                        </p:attrNameLst>
                                      </p:cBhvr>
                                      <p:to>
                                        <p:strVal val="visible"/>
                                      </p:to>
                                    </p:set>
                                    <p:animEffect transition="in" filter="wipe(up)">
                                      <p:cBhvr>
                                        <p:cTn id="121" dur="1000"/>
                                        <p:tgtEl>
                                          <p:spTgt spid="3116"/>
                                        </p:tgtEl>
                                      </p:cBhvr>
                                    </p:animEffect>
                                  </p:childTnLst>
                                </p:cTn>
                              </p:par>
                              <p:par>
                                <p:cTn id="122" presetID="22" presetClass="entr" presetSubtype="1" fill="hold" nodeType="withEffect">
                                  <p:stCondLst>
                                    <p:cond delay="0"/>
                                  </p:stCondLst>
                                  <p:childTnLst>
                                    <p:set>
                                      <p:cBhvr>
                                        <p:cTn id="123" dur="1" fill="hold">
                                          <p:stCondLst>
                                            <p:cond delay="0"/>
                                          </p:stCondLst>
                                        </p:cTn>
                                        <p:tgtEl>
                                          <p:spTgt spid="3112"/>
                                        </p:tgtEl>
                                        <p:attrNameLst>
                                          <p:attrName>style.visibility</p:attrName>
                                        </p:attrNameLst>
                                      </p:cBhvr>
                                      <p:to>
                                        <p:strVal val="visible"/>
                                      </p:to>
                                    </p:set>
                                    <p:animEffect transition="in" filter="wipe(up)">
                                      <p:cBhvr>
                                        <p:cTn id="124" dur="1000"/>
                                        <p:tgtEl>
                                          <p:spTgt spid="3112"/>
                                        </p:tgtEl>
                                      </p:cBhvr>
                                    </p:animEffect>
                                  </p:childTnLst>
                                </p:cTn>
                              </p:par>
                              <p:par>
                                <p:cTn id="125" presetID="22" presetClass="entr" presetSubtype="1" fill="hold" nodeType="withEffect">
                                  <p:stCondLst>
                                    <p:cond delay="0"/>
                                  </p:stCondLst>
                                  <p:childTnLst>
                                    <p:set>
                                      <p:cBhvr>
                                        <p:cTn id="126" dur="1" fill="hold">
                                          <p:stCondLst>
                                            <p:cond delay="0"/>
                                          </p:stCondLst>
                                        </p:cTn>
                                        <p:tgtEl>
                                          <p:spTgt spid="3111"/>
                                        </p:tgtEl>
                                        <p:attrNameLst>
                                          <p:attrName>style.visibility</p:attrName>
                                        </p:attrNameLst>
                                      </p:cBhvr>
                                      <p:to>
                                        <p:strVal val="visible"/>
                                      </p:to>
                                    </p:set>
                                    <p:animEffect transition="in" filter="wipe(up)">
                                      <p:cBhvr>
                                        <p:cTn id="127" dur="1000"/>
                                        <p:tgtEl>
                                          <p:spTgt spid="3111"/>
                                        </p:tgtEl>
                                      </p:cBhvr>
                                    </p:animEffect>
                                  </p:childTnLst>
                                </p:cTn>
                              </p:par>
                              <p:par>
                                <p:cTn id="128" presetID="22" presetClass="entr" presetSubtype="1" fill="hold" nodeType="withEffect">
                                  <p:stCondLst>
                                    <p:cond delay="0"/>
                                  </p:stCondLst>
                                  <p:childTnLst>
                                    <p:set>
                                      <p:cBhvr>
                                        <p:cTn id="129" dur="1" fill="hold">
                                          <p:stCondLst>
                                            <p:cond delay="0"/>
                                          </p:stCondLst>
                                        </p:cTn>
                                        <p:tgtEl>
                                          <p:spTgt spid="3113"/>
                                        </p:tgtEl>
                                        <p:attrNameLst>
                                          <p:attrName>style.visibility</p:attrName>
                                        </p:attrNameLst>
                                      </p:cBhvr>
                                      <p:to>
                                        <p:strVal val="visible"/>
                                      </p:to>
                                    </p:set>
                                    <p:animEffect transition="in" filter="wipe(up)">
                                      <p:cBhvr>
                                        <p:cTn id="130" dur="1000"/>
                                        <p:tgtEl>
                                          <p:spTgt spid="3113"/>
                                        </p:tgtEl>
                                      </p:cBhvr>
                                    </p:animEffect>
                                  </p:childTnLst>
                                </p:cTn>
                              </p:par>
                              <p:par>
                                <p:cTn id="131" presetID="22" presetClass="entr" presetSubtype="4" fill="hold" nodeType="withEffect">
                                  <p:stCondLst>
                                    <p:cond delay="0"/>
                                  </p:stCondLst>
                                  <p:childTnLst>
                                    <p:set>
                                      <p:cBhvr>
                                        <p:cTn id="132" dur="1" fill="hold">
                                          <p:stCondLst>
                                            <p:cond delay="0"/>
                                          </p:stCondLst>
                                        </p:cTn>
                                        <p:tgtEl>
                                          <p:spTgt spid="3114"/>
                                        </p:tgtEl>
                                        <p:attrNameLst>
                                          <p:attrName>style.visibility</p:attrName>
                                        </p:attrNameLst>
                                      </p:cBhvr>
                                      <p:to>
                                        <p:strVal val="visible"/>
                                      </p:to>
                                    </p:set>
                                    <p:animEffect transition="in" filter="wipe(down)">
                                      <p:cBhvr>
                                        <p:cTn id="133" dur="1000"/>
                                        <p:tgtEl>
                                          <p:spTgt spid="3114"/>
                                        </p:tgtEl>
                                      </p:cBhvr>
                                    </p:animEffect>
                                  </p:childTnLst>
                                </p:cTn>
                              </p:par>
                              <p:par>
                                <p:cTn id="134" presetID="22" presetClass="entr" presetSubtype="1" fill="hold" nodeType="withEffect">
                                  <p:stCondLst>
                                    <p:cond delay="0"/>
                                  </p:stCondLst>
                                  <p:childTnLst>
                                    <p:set>
                                      <p:cBhvr>
                                        <p:cTn id="135" dur="1" fill="hold">
                                          <p:stCondLst>
                                            <p:cond delay="0"/>
                                          </p:stCondLst>
                                        </p:cTn>
                                        <p:tgtEl>
                                          <p:spTgt spid="3125"/>
                                        </p:tgtEl>
                                        <p:attrNameLst>
                                          <p:attrName>style.visibility</p:attrName>
                                        </p:attrNameLst>
                                      </p:cBhvr>
                                      <p:to>
                                        <p:strVal val="visible"/>
                                      </p:to>
                                    </p:set>
                                    <p:animEffect transition="in" filter="wipe(up)">
                                      <p:cBhvr>
                                        <p:cTn id="136" dur="1000"/>
                                        <p:tgtEl>
                                          <p:spTgt spid="3125"/>
                                        </p:tgtEl>
                                      </p:cBhvr>
                                    </p:animEffect>
                                  </p:childTnLst>
                                </p:cTn>
                              </p:par>
                              <p:par>
                                <p:cTn id="137" presetID="22" presetClass="entr" presetSubtype="4" fill="hold" nodeType="withEffect">
                                  <p:stCondLst>
                                    <p:cond delay="0"/>
                                  </p:stCondLst>
                                  <p:childTnLst>
                                    <p:set>
                                      <p:cBhvr>
                                        <p:cTn id="138" dur="1" fill="hold">
                                          <p:stCondLst>
                                            <p:cond delay="0"/>
                                          </p:stCondLst>
                                        </p:cTn>
                                        <p:tgtEl>
                                          <p:spTgt spid="3124"/>
                                        </p:tgtEl>
                                        <p:attrNameLst>
                                          <p:attrName>style.visibility</p:attrName>
                                        </p:attrNameLst>
                                      </p:cBhvr>
                                      <p:to>
                                        <p:strVal val="visible"/>
                                      </p:to>
                                    </p:set>
                                    <p:animEffect transition="in" filter="wipe(down)">
                                      <p:cBhvr>
                                        <p:cTn id="139" dur="1000"/>
                                        <p:tgtEl>
                                          <p:spTgt spid="3124"/>
                                        </p:tgtEl>
                                      </p:cBhvr>
                                    </p:animEffect>
                                  </p:childTnLst>
                                </p:cTn>
                              </p:par>
                              <p:par>
                                <p:cTn id="140" presetID="22" presetClass="entr" presetSubtype="4" fill="hold" nodeType="withEffect">
                                  <p:stCondLst>
                                    <p:cond delay="0"/>
                                  </p:stCondLst>
                                  <p:childTnLst>
                                    <p:set>
                                      <p:cBhvr>
                                        <p:cTn id="141" dur="1" fill="hold">
                                          <p:stCondLst>
                                            <p:cond delay="0"/>
                                          </p:stCondLst>
                                        </p:cTn>
                                        <p:tgtEl>
                                          <p:spTgt spid="3126"/>
                                        </p:tgtEl>
                                        <p:attrNameLst>
                                          <p:attrName>style.visibility</p:attrName>
                                        </p:attrNameLst>
                                      </p:cBhvr>
                                      <p:to>
                                        <p:strVal val="visible"/>
                                      </p:to>
                                    </p:set>
                                    <p:animEffect transition="in" filter="wipe(down)">
                                      <p:cBhvr>
                                        <p:cTn id="142" dur="1000"/>
                                        <p:tgtEl>
                                          <p:spTgt spid="3126"/>
                                        </p:tgtEl>
                                      </p:cBhvr>
                                    </p:animEffect>
                                  </p:childTnLst>
                                </p:cTn>
                              </p:par>
                              <p:par>
                                <p:cTn id="143" presetID="22" presetClass="entr" presetSubtype="4" fill="hold" nodeType="withEffect">
                                  <p:stCondLst>
                                    <p:cond delay="0"/>
                                  </p:stCondLst>
                                  <p:childTnLst>
                                    <p:set>
                                      <p:cBhvr>
                                        <p:cTn id="144" dur="1" fill="hold">
                                          <p:stCondLst>
                                            <p:cond delay="0"/>
                                          </p:stCondLst>
                                        </p:cTn>
                                        <p:tgtEl>
                                          <p:spTgt spid="3123"/>
                                        </p:tgtEl>
                                        <p:attrNameLst>
                                          <p:attrName>style.visibility</p:attrName>
                                        </p:attrNameLst>
                                      </p:cBhvr>
                                      <p:to>
                                        <p:strVal val="visible"/>
                                      </p:to>
                                    </p:set>
                                    <p:animEffect transition="in" filter="wipe(down)">
                                      <p:cBhvr>
                                        <p:cTn id="145" dur="1000"/>
                                        <p:tgtEl>
                                          <p:spTgt spid="3123"/>
                                        </p:tgtEl>
                                      </p:cBhvr>
                                    </p:animEffect>
                                  </p:childTnLst>
                                </p:cTn>
                              </p:par>
                              <p:par>
                                <p:cTn id="146" presetID="22" presetClass="entr" presetSubtype="4" fill="hold" nodeType="withEffect">
                                  <p:stCondLst>
                                    <p:cond delay="0"/>
                                  </p:stCondLst>
                                  <p:childTnLst>
                                    <p:set>
                                      <p:cBhvr>
                                        <p:cTn id="147" dur="1" fill="hold">
                                          <p:stCondLst>
                                            <p:cond delay="0"/>
                                          </p:stCondLst>
                                        </p:cTn>
                                        <p:tgtEl>
                                          <p:spTgt spid="3122"/>
                                        </p:tgtEl>
                                        <p:attrNameLst>
                                          <p:attrName>style.visibility</p:attrName>
                                        </p:attrNameLst>
                                      </p:cBhvr>
                                      <p:to>
                                        <p:strVal val="visible"/>
                                      </p:to>
                                    </p:set>
                                    <p:animEffect transition="in" filter="wipe(down)">
                                      <p:cBhvr>
                                        <p:cTn id="148" dur="1000"/>
                                        <p:tgtEl>
                                          <p:spTgt spid="3122"/>
                                        </p:tgtEl>
                                      </p:cBhvr>
                                    </p:animEffect>
                                  </p:childTnLst>
                                </p:cTn>
                              </p:par>
                              <p:par>
                                <p:cTn id="149" presetID="22" presetClass="entr" presetSubtype="1" fill="hold" nodeType="withEffect">
                                  <p:stCondLst>
                                    <p:cond delay="0"/>
                                  </p:stCondLst>
                                  <p:childTnLst>
                                    <p:set>
                                      <p:cBhvr>
                                        <p:cTn id="150" dur="1" fill="hold">
                                          <p:stCondLst>
                                            <p:cond delay="0"/>
                                          </p:stCondLst>
                                        </p:cTn>
                                        <p:tgtEl>
                                          <p:spTgt spid="3121"/>
                                        </p:tgtEl>
                                        <p:attrNameLst>
                                          <p:attrName>style.visibility</p:attrName>
                                        </p:attrNameLst>
                                      </p:cBhvr>
                                      <p:to>
                                        <p:strVal val="visible"/>
                                      </p:to>
                                    </p:set>
                                    <p:animEffect transition="in" filter="wipe(up)">
                                      <p:cBhvr>
                                        <p:cTn id="151" dur="1000"/>
                                        <p:tgtEl>
                                          <p:spTgt spid="3121"/>
                                        </p:tgtEl>
                                      </p:cBhvr>
                                    </p:animEffect>
                                  </p:childTnLst>
                                </p:cTn>
                              </p:par>
                              <p:par>
                                <p:cTn id="152" presetID="22" presetClass="entr" presetSubtype="4" fill="hold" nodeType="withEffect">
                                  <p:stCondLst>
                                    <p:cond delay="0"/>
                                  </p:stCondLst>
                                  <p:childTnLst>
                                    <p:set>
                                      <p:cBhvr>
                                        <p:cTn id="153" dur="1" fill="hold">
                                          <p:stCondLst>
                                            <p:cond delay="0"/>
                                          </p:stCondLst>
                                        </p:cTn>
                                        <p:tgtEl>
                                          <p:spTgt spid="3120"/>
                                        </p:tgtEl>
                                        <p:attrNameLst>
                                          <p:attrName>style.visibility</p:attrName>
                                        </p:attrNameLst>
                                      </p:cBhvr>
                                      <p:to>
                                        <p:strVal val="visible"/>
                                      </p:to>
                                    </p:set>
                                    <p:animEffect transition="in" filter="wipe(down)">
                                      <p:cBhvr>
                                        <p:cTn id="154" dur="1000"/>
                                        <p:tgtEl>
                                          <p:spTgt spid="3120"/>
                                        </p:tgtEl>
                                      </p:cBhvr>
                                    </p:animEffect>
                                  </p:childTnLst>
                                </p:cTn>
                              </p:par>
                              <p:par>
                                <p:cTn id="155" presetID="22" presetClass="entr" presetSubtype="4" fill="hold" nodeType="withEffect">
                                  <p:stCondLst>
                                    <p:cond delay="0"/>
                                  </p:stCondLst>
                                  <p:childTnLst>
                                    <p:set>
                                      <p:cBhvr>
                                        <p:cTn id="156" dur="1" fill="hold">
                                          <p:stCondLst>
                                            <p:cond delay="0"/>
                                          </p:stCondLst>
                                        </p:cTn>
                                        <p:tgtEl>
                                          <p:spTgt spid="3119"/>
                                        </p:tgtEl>
                                        <p:attrNameLst>
                                          <p:attrName>style.visibility</p:attrName>
                                        </p:attrNameLst>
                                      </p:cBhvr>
                                      <p:to>
                                        <p:strVal val="visible"/>
                                      </p:to>
                                    </p:set>
                                    <p:animEffect transition="in" filter="wipe(down)">
                                      <p:cBhvr>
                                        <p:cTn id="157" dur="1000"/>
                                        <p:tgtEl>
                                          <p:spTgt spid="3119"/>
                                        </p:tgtEl>
                                      </p:cBhvr>
                                    </p:animEffect>
                                  </p:childTnLst>
                                </p:cTn>
                              </p:par>
                              <p:par>
                                <p:cTn id="158" presetID="22" presetClass="entr" presetSubtype="4" fill="hold" nodeType="withEffect">
                                  <p:stCondLst>
                                    <p:cond delay="0"/>
                                  </p:stCondLst>
                                  <p:childTnLst>
                                    <p:set>
                                      <p:cBhvr>
                                        <p:cTn id="159" dur="1" fill="hold">
                                          <p:stCondLst>
                                            <p:cond delay="0"/>
                                          </p:stCondLst>
                                        </p:cTn>
                                        <p:tgtEl>
                                          <p:spTgt spid="3117"/>
                                        </p:tgtEl>
                                        <p:attrNameLst>
                                          <p:attrName>style.visibility</p:attrName>
                                        </p:attrNameLst>
                                      </p:cBhvr>
                                      <p:to>
                                        <p:strVal val="visible"/>
                                      </p:to>
                                    </p:set>
                                    <p:animEffect transition="in" filter="wipe(down)">
                                      <p:cBhvr>
                                        <p:cTn id="160" dur="1000"/>
                                        <p:tgtEl>
                                          <p:spTgt spid="3117"/>
                                        </p:tgtEl>
                                      </p:cBhvr>
                                    </p:animEffect>
                                  </p:childTnLst>
                                </p:cTn>
                              </p:par>
                              <p:par>
                                <p:cTn id="161" presetID="22" presetClass="entr" presetSubtype="1" fill="hold" nodeType="withEffect">
                                  <p:stCondLst>
                                    <p:cond delay="0"/>
                                  </p:stCondLst>
                                  <p:childTnLst>
                                    <p:set>
                                      <p:cBhvr>
                                        <p:cTn id="162" dur="1" fill="hold">
                                          <p:stCondLst>
                                            <p:cond delay="0"/>
                                          </p:stCondLst>
                                        </p:cTn>
                                        <p:tgtEl>
                                          <p:spTgt spid="3115"/>
                                        </p:tgtEl>
                                        <p:attrNameLst>
                                          <p:attrName>style.visibility</p:attrName>
                                        </p:attrNameLst>
                                      </p:cBhvr>
                                      <p:to>
                                        <p:strVal val="visible"/>
                                      </p:to>
                                    </p:set>
                                    <p:animEffect transition="in" filter="wipe(up)">
                                      <p:cBhvr>
                                        <p:cTn id="163" dur="1000"/>
                                        <p:tgtEl>
                                          <p:spTgt spid="3115"/>
                                        </p:tgtEl>
                                      </p:cBhvr>
                                    </p:animEffect>
                                  </p:childTnLst>
                                </p:cTn>
                              </p:par>
                              <p:par>
                                <p:cTn id="164" presetID="22" presetClass="entr" presetSubtype="1" fill="hold" nodeType="withEffect">
                                  <p:stCondLst>
                                    <p:cond delay="0"/>
                                  </p:stCondLst>
                                  <p:childTnLst>
                                    <p:set>
                                      <p:cBhvr>
                                        <p:cTn id="165" dur="1" fill="hold">
                                          <p:stCondLst>
                                            <p:cond delay="0"/>
                                          </p:stCondLst>
                                        </p:cTn>
                                        <p:tgtEl>
                                          <p:spTgt spid="3118"/>
                                        </p:tgtEl>
                                        <p:attrNameLst>
                                          <p:attrName>style.visibility</p:attrName>
                                        </p:attrNameLst>
                                      </p:cBhvr>
                                      <p:to>
                                        <p:strVal val="visible"/>
                                      </p:to>
                                    </p:set>
                                    <p:animEffect transition="in" filter="wipe(up)">
                                      <p:cBhvr>
                                        <p:cTn id="166" dur="1000"/>
                                        <p:tgtEl>
                                          <p:spTgt spid="3118"/>
                                        </p:tgtEl>
                                      </p:cBhvr>
                                    </p:animEffect>
                                  </p:childTnLst>
                                </p:cTn>
                              </p:par>
                            </p:childTnLst>
                          </p:cTn>
                        </p:par>
                        <p:par>
                          <p:cTn id="167" fill="hold" nodeType="afterGroup">
                            <p:stCondLst>
                              <p:cond delay="5000"/>
                            </p:stCondLst>
                            <p:childTnLst>
                              <p:par>
                                <p:cTn id="168" presetID="22" presetClass="entr" presetSubtype="8" fill="hold" nodeType="afterEffect">
                                  <p:stCondLst>
                                    <p:cond delay="0"/>
                                  </p:stCondLst>
                                  <p:childTnLst>
                                    <p:set>
                                      <p:cBhvr>
                                        <p:cTn id="169" dur="1" fill="hold">
                                          <p:stCondLst>
                                            <p:cond delay="0"/>
                                          </p:stCondLst>
                                        </p:cTn>
                                        <p:tgtEl>
                                          <p:spTgt spid="3127"/>
                                        </p:tgtEl>
                                        <p:attrNameLst>
                                          <p:attrName>style.visibility</p:attrName>
                                        </p:attrNameLst>
                                      </p:cBhvr>
                                      <p:to>
                                        <p:strVal val="visible"/>
                                      </p:to>
                                    </p:set>
                                    <p:animEffect transition="in" filter="wipe(left)">
                                      <p:cBhvr>
                                        <p:cTn id="170" dur="1000"/>
                                        <p:tgtEl>
                                          <p:spTgt spid="3127"/>
                                        </p:tgtEl>
                                      </p:cBhvr>
                                    </p:animEffect>
                                  </p:childTnLst>
                                </p:cTn>
                              </p:par>
                              <p:par>
                                <p:cTn id="171" presetID="22" presetClass="entr" presetSubtype="2" fill="hold" nodeType="withEffect">
                                  <p:stCondLst>
                                    <p:cond delay="0"/>
                                  </p:stCondLst>
                                  <p:childTnLst>
                                    <p:set>
                                      <p:cBhvr>
                                        <p:cTn id="172" dur="1" fill="hold">
                                          <p:stCondLst>
                                            <p:cond delay="0"/>
                                          </p:stCondLst>
                                        </p:cTn>
                                        <p:tgtEl>
                                          <p:spTgt spid="3130"/>
                                        </p:tgtEl>
                                        <p:attrNameLst>
                                          <p:attrName>style.visibility</p:attrName>
                                        </p:attrNameLst>
                                      </p:cBhvr>
                                      <p:to>
                                        <p:strVal val="visible"/>
                                      </p:to>
                                    </p:set>
                                    <p:animEffect transition="in" filter="wipe(right)">
                                      <p:cBhvr>
                                        <p:cTn id="173" dur="1000"/>
                                        <p:tgtEl>
                                          <p:spTgt spid="3130"/>
                                        </p:tgtEl>
                                      </p:cBhvr>
                                    </p:animEffect>
                                  </p:childTnLst>
                                </p:cTn>
                              </p:par>
                              <p:par>
                                <p:cTn id="174" presetID="22" presetClass="entr" presetSubtype="1" fill="hold" nodeType="withEffect">
                                  <p:stCondLst>
                                    <p:cond delay="0"/>
                                  </p:stCondLst>
                                  <p:childTnLst>
                                    <p:set>
                                      <p:cBhvr>
                                        <p:cTn id="175" dur="1" fill="hold">
                                          <p:stCondLst>
                                            <p:cond delay="0"/>
                                          </p:stCondLst>
                                        </p:cTn>
                                        <p:tgtEl>
                                          <p:spTgt spid="3128"/>
                                        </p:tgtEl>
                                        <p:attrNameLst>
                                          <p:attrName>style.visibility</p:attrName>
                                        </p:attrNameLst>
                                      </p:cBhvr>
                                      <p:to>
                                        <p:strVal val="visible"/>
                                      </p:to>
                                    </p:set>
                                    <p:animEffect transition="in" filter="wipe(up)">
                                      <p:cBhvr>
                                        <p:cTn id="176" dur="1000"/>
                                        <p:tgtEl>
                                          <p:spTgt spid="3128"/>
                                        </p:tgtEl>
                                      </p:cBhvr>
                                    </p:animEffect>
                                  </p:childTnLst>
                                </p:cTn>
                              </p:par>
                              <p:par>
                                <p:cTn id="177" presetID="22" presetClass="entr" presetSubtype="1" fill="hold" nodeType="withEffect">
                                  <p:stCondLst>
                                    <p:cond delay="0"/>
                                  </p:stCondLst>
                                  <p:childTnLst>
                                    <p:set>
                                      <p:cBhvr>
                                        <p:cTn id="178" dur="1" fill="hold">
                                          <p:stCondLst>
                                            <p:cond delay="0"/>
                                          </p:stCondLst>
                                        </p:cTn>
                                        <p:tgtEl>
                                          <p:spTgt spid="3129"/>
                                        </p:tgtEl>
                                        <p:attrNameLst>
                                          <p:attrName>style.visibility</p:attrName>
                                        </p:attrNameLst>
                                      </p:cBhvr>
                                      <p:to>
                                        <p:strVal val="visible"/>
                                      </p:to>
                                    </p:set>
                                    <p:animEffect transition="in" filter="wipe(up)">
                                      <p:cBhvr>
                                        <p:cTn id="179" dur="1000"/>
                                        <p:tgtEl>
                                          <p:spTgt spid="3129"/>
                                        </p:tgtEl>
                                      </p:cBhvr>
                                    </p:animEffect>
                                  </p:childTnLst>
                                </p:cTn>
                              </p:par>
                              <p:par>
                                <p:cTn id="180" presetID="22" presetClass="entr" presetSubtype="4" fill="hold" nodeType="withEffect">
                                  <p:stCondLst>
                                    <p:cond delay="0"/>
                                  </p:stCondLst>
                                  <p:childTnLst>
                                    <p:set>
                                      <p:cBhvr>
                                        <p:cTn id="181" dur="1" fill="hold">
                                          <p:stCondLst>
                                            <p:cond delay="0"/>
                                          </p:stCondLst>
                                        </p:cTn>
                                        <p:tgtEl>
                                          <p:spTgt spid="3131"/>
                                        </p:tgtEl>
                                        <p:attrNameLst>
                                          <p:attrName>style.visibility</p:attrName>
                                        </p:attrNameLst>
                                      </p:cBhvr>
                                      <p:to>
                                        <p:strVal val="visible"/>
                                      </p:to>
                                    </p:set>
                                    <p:animEffect transition="in" filter="wipe(down)">
                                      <p:cBhvr>
                                        <p:cTn id="182" dur="1000"/>
                                        <p:tgtEl>
                                          <p:spTgt spid="3131"/>
                                        </p:tgtEl>
                                      </p:cBhvr>
                                    </p:animEffect>
                                  </p:childTnLst>
                                </p:cTn>
                              </p:par>
                              <p:par>
                                <p:cTn id="183" presetID="22" presetClass="entr" presetSubtype="4" fill="hold" nodeType="withEffect">
                                  <p:stCondLst>
                                    <p:cond delay="0"/>
                                  </p:stCondLst>
                                  <p:childTnLst>
                                    <p:set>
                                      <p:cBhvr>
                                        <p:cTn id="184" dur="1" fill="hold">
                                          <p:stCondLst>
                                            <p:cond delay="0"/>
                                          </p:stCondLst>
                                        </p:cTn>
                                        <p:tgtEl>
                                          <p:spTgt spid="3132"/>
                                        </p:tgtEl>
                                        <p:attrNameLst>
                                          <p:attrName>style.visibility</p:attrName>
                                        </p:attrNameLst>
                                      </p:cBhvr>
                                      <p:to>
                                        <p:strVal val="visible"/>
                                      </p:to>
                                    </p:set>
                                    <p:animEffect transition="in" filter="wipe(down)">
                                      <p:cBhvr>
                                        <p:cTn id="185" dur="1000"/>
                                        <p:tgtEl>
                                          <p:spTgt spid="3132"/>
                                        </p:tgtEl>
                                      </p:cBhvr>
                                    </p:animEffect>
                                  </p:childTnLst>
                                </p:cTn>
                              </p:par>
                              <p:par>
                                <p:cTn id="186" presetID="22" presetClass="entr" presetSubtype="8" fill="hold" nodeType="withEffect">
                                  <p:stCondLst>
                                    <p:cond delay="0"/>
                                  </p:stCondLst>
                                  <p:childTnLst>
                                    <p:set>
                                      <p:cBhvr>
                                        <p:cTn id="187" dur="1" fill="hold">
                                          <p:stCondLst>
                                            <p:cond delay="0"/>
                                          </p:stCondLst>
                                        </p:cTn>
                                        <p:tgtEl>
                                          <p:spTgt spid="3133"/>
                                        </p:tgtEl>
                                        <p:attrNameLst>
                                          <p:attrName>style.visibility</p:attrName>
                                        </p:attrNameLst>
                                      </p:cBhvr>
                                      <p:to>
                                        <p:strVal val="visible"/>
                                      </p:to>
                                    </p:set>
                                    <p:animEffect transition="in" filter="wipe(left)">
                                      <p:cBhvr>
                                        <p:cTn id="188" dur="1000"/>
                                        <p:tgtEl>
                                          <p:spTgt spid="3133"/>
                                        </p:tgtEl>
                                      </p:cBhvr>
                                    </p:animEffect>
                                  </p:childTnLst>
                                </p:cTn>
                              </p:par>
                              <p:par>
                                <p:cTn id="189" presetID="22" presetClass="entr" presetSubtype="2" fill="hold" nodeType="withEffect">
                                  <p:stCondLst>
                                    <p:cond delay="0"/>
                                  </p:stCondLst>
                                  <p:childTnLst>
                                    <p:set>
                                      <p:cBhvr>
                                        <p:cTn id="190" dur="1" fill="hold">
                                          <p:stCondLst>
                                            <p:cond delay="0"/>
                                          </p:stCondLst>
                                        </p:cTn>
                                        <p:tgtEl>
                                          <p:spTgt spid="3134"/>
                                        </p:tgtEl>
                                        <p:attrNameLst>
                                          <p:attrName>style.visibility</p:attrName>
                                        </p:attrNameLst>
                                      </p:cBhvr>
                                      <p:to>
                                        <p:strVal val="visible"/>
                                      </p:to>
                                    </p:set>
                                    <p:animEffect transition="in" filter="wipe(right)">
                                      <p:cBhvr>
                                        <p:cTn id="191" dur="1000"/>
                                        <p:tgtEl>
                                          <p:spTgt spid="3134"/>
                                        </p:tgtEl>
                                      </p:cBhvr>
                                    </p:animEffect>
                                  </p:childTnLst>
                                </p:cTn>
                              </p:par>
                            </p:childTnLst>
                          </p:cTn>
                        </p:par>
                        <p:par>
                          <p:cTn id="192" fill="hold" nodeType="afterGroup">
                            <p:stCondLst>
                              <p:cond delay="6000"/>
                            </p:stCondLst>
                            <p:childTnLst>
                              <p:par>
                                <p:cTn id="193" presetID="23" presetClass="entr" presetSubtype="16" fill="hold" nodeType="afterEffect">
                                  <p:stCondLst>
                                    <p:cond delay="500"/>
                                  </p:stCondLst>
                                  <p:childTnLst>
                                    <p:set>
                                      <p:cBhvr>
                                        <p:cTn id="194" dur="1" fill="hold">
                                          <p:stCondLst>
                                            <p:cond delay="0"/>
                                          </p:stCondLst>
                                        </p:cTn>
                                        <p:tgtEl>
                                          <p:spTgt spid="2"/>
                                        </p:tgtEl>
                                        <p:attrNameLst>
                                          <p:attrName>style.visibility</p:attrName>
                                        </p:attrNameLst>
                                      </p:cBhvr>
                                      <p:to>
                                        <p:strVal val="visible"/>
                                      </p:to>
                                    </p:set>
                                    <p:anim calcmode="lin" valueType="num">
                                      <p:cBhvr>
                                        <p:cTn id="195" dur="1000" fill="hold"/>
                                        <p:tgtEl>
                                          <p:spTgt spid="2"/>
                                        </p:tgtEl>
                                        <p:attrNameLst>
                                          <p:attrName>ppt_w</p:attrName>
                                        </p:attrNameLst>
                                      </p:cBhvr>
                                      <p:tavLst>
                                        <p:tav tm="0">
                                          <p:val>
                                            <p:fltVal val="0"/>
                                          </p:val>
                                        </p:tav>
                                        <p:tav tm="100000">
                                          <p:val>
                                            <p:strVal val="#ppt_w"/>
                                          </p:val>
                                        </p:tav>
                                      </p:tavLst>
                                    </p:anim>
                                    <p:anim calcmode="lin" valueType="num">
                                      <p:cBhvr>
                                        <p:cTn id="196"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11" name="文本框 10"/>
          <p:cNvSpPr txBox="1"/>
          <p:nvPr/>
        </p:nvSpPr>
        <p:spPr>
          <a:xfrm>
            <a:off x="1671145" y="1418897"/>
            <a:ext cx="2207172" cy="369332"/>
          </a:xfrm>
          <a:prstGeom prst="rect">
            <a:avLst/>
          </a:prstGeom>
          <a:noFill/>
        </p:spPr>
        <p:txBody>
          <a:bodyPr wrap="square" rtlCol="0">
            <a:spAutoFit/>
          </a:bodyPr>
          <a:lstStyle/>
          <a:p>
            <a:r>
              <a:rPr kumimoji="1" lang="en-US" altLang="zh-CN" dirty="0" smtClean="0">
                <a:solidFill>
                  <a:schemeClr val="bg1"/>
                </a:solidFill>
              </a:rPr>
              <a:t>2</a:t>
            </a:r>
            <a:r>
              <a:rPr kumimoji="1" lang="zh-CN" altLang="en-US" dirty="0" smtClean="0">
                <a:solidFill>
                  <a:schemeClr val="bg1"/>
                </a:solidFill>
              </a:rPr>
              <a:t>、实时协作：</a:t>
            </a:r>
            <a:endParaRPr kumimoji="1" lang="zh-CN" altLang="en-US" dirty="0">
              <a:solidFill>
                <a:schemeClr val="bg1"/>
              </a:solidFill>
            </a:endParaRPr>
          </a:p>
        </p:txBody>
      </p:sp>
      <p:sp>
        <p:nvSpPr>
          <p:cNvPr id="12" name="文本框 11"/>
          <p:cNvSpPr txBox="1"/>
          <p:nvPr/>
        </p:nvSpPr>
        <p:spPr>
          <a:xfrm>
            <a:off x="1397876" y="2521059"/>
            <a:ext cx="4698124" cy="1815882"/>
          </a:xfrm>
          <a:prstGeom prst="rect">
            <a:avLst/>
          </a:prstGeom>
          <a:noFill/>
        </p:spPr>
        <p:txBody>
          <a:bodyPr wrap="square" rtlCol="0">
            <a:spAutoFit/>
          </a:bodyPr>
          <a:lstStyle/>
          <a:p>
            <a:r>
              <a:rPr lang="en-US" altLang="zh-CN" sz="2800" dirty="0">
                <a:solidFill>
                  <a:schemeClr val="bg1"/>
                </a:solidFill>
              </a:rPr>
              <a:t>Google Brain</a:t>
            </a:r>
            <a:r>
              <a:rPr lang="zh-CN" altLang="en-US" sz="2800" dirty="0">
                <a:solidFill>
                  <a:schemeClr val="bg1"/>
                </a:solidFill>
              </a:rPr>
              <a:t>做的在线交互钢琴，在用户弹奏少量音符的情况下，根据音乐的相符度自动弹奏出搭配音乐。</a:t>
            </a:r>
            <a:endParaRPr kumimoji="1" lang="zh-CN" altLang="en-US" sz="2800" dirty="0">
              <a:solidFill>
                <a:schemeClr val="bg1"/>
              </a:solidFill>
            </a:endParaRPr>
          </a:p>
        </p:txBody>
      </p:sp>
      <p:pic>
        <p:nvPicPr>
          <p:cNvPr id="13" name="图片 1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738" y="1213676"/>
            <a:ext cx="3710152" cy="2089774"/>
          </a:xfrm>
          <a:prstGeom prst="rect">
            <a:avLst/>
          </a:prstGeom>
        </p:spPr>
      </p:pic>
      <p:pic>
        <p:nvPicPr>
          <p:cNvPr id="14" name="图片 13">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4738" y="3574637"/>
            <a:ext cx="3710151" cy="2255728"/>
          </a:xfrm>
          <a:prstGeom prst="rect">
            <a:avLst/>
          </a:prstGeom>
        </p:spPr>
      </p:pic>
    </p:spTree>
    <p:extLst>
      <p:ext uri="{BB962C8B-B14F-4D97-AF65-F5344CB8AC3E}">
        <p14:creationId xmlns:p14="http://schemas.microsoft.com/office/powerpoint/2010/main" val="9313683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11" name="文本框 10"/>
          <p:cNvSpPr txBox="1"/>
          <p:nvPr/>
        </p:nvSpPr>
        <p:spPr>
          <a:xfrm>
            <a:off x="1765737" y="2396359"/>
            <a:ext cx="4020207" cy="1754326"/>
          </a:xfrm>
          <a:prstGeom prst="rect">
            <a:avLst/>
          </a:prstGeom>
          <a:noFill/>
        </p:spPr>
        <p:txBody>
          <a:bodyPr wrap="square" rtlCol="0">
            <a:spAutoFit/>
          </a:bodyPr>
          <a:lstStyle/>
          <a:p>
            <a:r>
              <a:rPr lang="zh-CN" altLang="en-US" dirty="0">
                <a:solidFill>
                  <a:schemeClr val="bg1"/>
                </a:solidFill>
              </a:rPr>
              <a:t>巴赫风格的复调圣歌（</a:t>
            </a:r>
            <a:r>
              <a:rPr lang="en-US" altLang="zh-CN" dirty="0" err="1">
                <a:solidFill>
                  <a:schemeClr val="bg1"/>
                </a:solidFill>
              </a:rPr>
              <a:t>DeepBach</a:t>
            </a:r>
            <a:r>
              <a:rPr lang="zh-CN" altLang="en-US" dirty="0">
                <a:solidFill>
                  <a:schemeClr val="bg1"/>
                </a:solidFill>
              </a:rPr>
              <a:t>）</a:t>
            </a:r>
            <a:endParaRPr kumimoji="1" lang="zh-CN" altLang="en-US" dirty="0">
              <a:solidFill>
                <a:schemeClr val="bg1"/>
              </a:solidFill>
            </a:endParaRPr>
          </a:p>
          <a:p>
            <a:endParaRPr lang="zh-CN" altLang="en-US" dirty="0" smtClean="0">
              <a:solidFill>
                <a:schemeClr val="bg1"/>
              </a:solidFill>
            </a:endParaRPr>
          </a:p>
          <a:p>
            <a:r>
              <a:rPr lang="zh-CN" altLang="en-US" dirty="0" smtClean="0">
                <a:solidFill>
                  <a:schemeClr val="bg1"/>
                </a:solidFill>
              </a:rPr>
              <a:t>索尼</a:t>
            </a:r>
            <a:r>
              <a:rPr lang="zh-CN" altLang="en-US" dirty="0">
                <a:solidFill>
                  <a:schemeClr val="bg1"/>
                </a:solidFill>
              </a:rPr>
              <a:t>巴黎</a:t>
            </a:r>
            <a:r>
              <a:rPr lang="zh-CN" altLang="en-US" dirty="0" smtClean="0">
                <a:solidFill>
                  <a:schemeClr val="bg1"/>
                </a:solidFill>
              </a:rPr>
              <a:t>计算机</a:t>
            </a:r>
            <a:r>
              <a:rPr lang="zh-CN" altLang="en-US" dirty="0" smtClean="0">
                <a:solidFill>
                  <a:schemeClr val="bg1"/>
                </a:solidFill>
              </a:rPr>
              <a:t>科学实验室</a:t>
            </a:r>
          </a:p>
          <a:p>
            <a:r>
              <a:rPr lang="zh-CN" altLang="nb-NO" dirty="0">
                <a:solidFill>
                  <a:schemeClr val="bg1"/>
                </a:solidFill>
              </a:rPr>
              <a:t>盖唐</a:t>
            </a:r>
            <a:r>
              <a:rPr lang="nb-NO" altLang="zh-CN" dirty="0">
                <a:solidFill>
                  <a:schemeClr val="bg1"/>
                </a:solidFill>
              </a:rPr>
              <a:t>·</a:t>
            </a:r>
            <a:r>
              <a:rPr lang="zh-CN" altLang="nb-NO" dirty="0">
                <a:solidFill>
                  <a:schemeClr val="bg1"/>
                </a:solidFill>
              </a:rPr>
              <a:t>哈杰里斯（</a:t>
            </a:r>
            <a:r>
              <a:rPr lang="nb-NO" altLang="zh-CN" dirty="0" err="1">
                <a:solidFill>
                  <a:schemeClr val="bg1"/>
                </a:solidFill>
              </a:rPr>
              <a:t>Gaetan</a:t>
            </a:r>
            <a:r>
              <a:rPr lang="nb-NO" altLang="zh-CN" dirty="0">
                <a:solidFill>
                  <a:schemeClr val="bg1"/>
                </a:solidFill>
              </a:rPr>
              <a:t> </a:t>
            </a:r>
            <a:r>
              <a:rPr lang="nb-NO" altLang="zh-CN" dirty="0" err="1">
                <a:solidFill>
                  <a:schemeClr val="bg1"/>
                </a:solidFill>
              </a:rPr>
              <a:t>Hadjeres</a:t>
            </a:r>
            <a:r>
              <a:rPr lang="zh-CN" altLang="nb-NO" dirty="0">
                <a:solidFill>
                  <a:schemeClr val="bg1"/>
                </a:solidFill>
              </a:rPr>
              <a:t>）与弗朗索瓦</a:t>
            </a:r>
            <a:r>
              <a:rPr lang="nb-NO" altLang="zh-CN" dirty="0">
                <a:solidFill>
                  <a:schemeClr val="bg1"/>
                </a:solidFill>
              </a:rPr>
              <a:t>·</a:t>
            </a:r>
            <a:r>
              <a:rPr lang="zh-CN" altLang="nb-NO" dirty="0">
                <a:solidFill>
                  <a:schemeClr val="bg1"/>
                </a:solidFill>
              </a:rPr>
              <a:t>帕切特（</a:t>
            </a:r>
            <a:r>
              <a:rPr lang="nb-NO" altLang="zh-CN" dirty="0">
                <a:solidFill>
                  <a:schemeClr val="bg1"/>
                </a:solidFill>
              </a:rPr>
              <a:t>Francois </a:t>
            </a:r>
            <a:r>
              <a:rPr lang="nb-NO" altLang="zh-CN" dirty="0" err="1">
                <a:solidFill>
                  <a:schemeClr val="bg1"/>
                </a:solidFill>
              </a:rPr>
              <a:t>Pachet</a:t>
            </a:r>
            <a:r>
              <a:rPr lang="zh-CN" altLang="nb-NO" dirty="0" smtClean="0">
                <a:solidFill>
                  <a:schemeClr val="bg1"/>
                </a:solidFill>
              </a:rPr>
              <a:t>）</a:t>
            </a:r>
            <a:endParaRPr lang="zh-CN" altLang="en-US" dirty="0" smtClean="0">
              <a:solidFill>
                <a:schemeClr val="bg1"/>
              </a:solidFill>
            </a:endParaRPr>
          </a:p>
          <a:p>
            <a:endParaRPr lang="zh-CN" altLang="en-US" dirty="0" smtClean="0">
              <a:solidFill>
                <a:schemeClr val="bg1"/>
              </a:solidFill>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748" y="1988500"/>
            <a:ext cx="5067263" cy="3596122"/>
          </a:xfrm>
          <a:prstGeom prst="rect">
            <a:avLst/>
          </a:prstGeom>
        </p:spPr>
      </p:pic>
      <p:sp>
        <p:nvSpPr>
          <p:cNvPr id="13" name="文本框 12"/>
          <p:cNvSpPr txBox="1"/>
          <p:nvPr/>
        </p:nvSpPr>
        <p:spPr>
          <a:xfrm>
            <a:off x="1213945" y="1080945"/>
            <a:ext cx="3421118" cy="369332"/>
          </a:xfrm>
          <a:prstGeom prst="rect">
            <a:avLst/>
          </a:prstGeom>
          <a:noFill/>
        </p:spPr>
        <p:txBody>
          <a:bodyPr wrap="square" rtlCol="0">
            <a:spAutoFit/>
          </a:bodyPr>
          <a:lstStyle/>
          <a:p>
            <a:r>
              <a:rPr kumimoji="1" lang="zh-CN" altLang="en-US" dirty="0" smtClean="0">
                <a:solidFill>
                  <a:schemeClr val="bg1"/>
                </a:solidFill>
              </a:rPr>
              <a:t>三、独立创作</a:t>
            </a:r>
            <a:endParaRPr kumimoji="1" lang="zh-CN" altLang="en-US" dirty="0">
              <a:solidFill>
                <a:schemeClr val="bg1"/>
              </a:solidFill>
            </a:endParaRPr>
          </a:p>
        </p:txBody>
      </p:sp>
    </p:spTree>
    <p:extLst>
      <p:ext uri="{BB962C8B-B14F-4D97-AF65-F5344CB8AC3E}">
        <p14:creationId xmlns:p14="http://schemas.microsoft.com/office/powerpoint/2010/main" val="44942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11" name="文本框 10"/>
          <p:cNvSpPr txBox="1"/>
          <p:nvPr/>
        </p:nvSpPr>
        <p:spPr>
          <a:xfrm>
            <a:off x="2415788" y="2398493"/>
            <a:ext cx="4112655" cy="2585323"/>
          </a:xfrm>
          <a:prstGeom prst="rect">
            <a:avLst/>
          </a:prstGeom>
          <a:noFill/>
        </p:spPr>
        <p:txBody>
          <a:bodyPr wrap="square" rtlCol="0">
            <a:spAutoFit/>
          </a:bodyPr>
          <a:lstStyle/>
          <a:p>
            <a:r>
              <a:rPr lang="zh-CN" altLang="en-US" dirty="0">
                <a:solidFill>
                  <a:schemeClr val="bg1"/>
                </a:solidFill>
              </a:rPr>
              <a:t>谷歌的</a:t>
            </a:r>
            <a:r>
              <a:rPr lang="en-US" altLang="zh-CN" dirty="0">
                <a:solidFill>
                  <a:schemeClr val="bg1"/>
                </a:solidFill>
              </a:rPr>
              <a:t>Magenta</a:t>
            </a:r>
            <a:r>
              <a:rPr lang="zh-CN" altLang="en-US" dirty="0">
                <a:solidFill>
                  <a:schemeClr val="bg1"/>
                </a:solidFill>
              </a:rPr>
              <a:t>通过神经学习网络又创作出了第一首属于人工智能合成的歌曲，一首时长</a:t>
            </a:r>
            <a:r>
              <a:rPr lang="en-US" altLang="zh-CN" dirty="0">
                <a:solidFill>
                  <a:schemeClr val="bg1"/>
                </a:solidFill>
              </a:rPr>
              <a:t>1</a:t>
            </a:r>
            <a:r>
              <a:rPr lang="zh-CN" altLang="en-US" dirty="0">
                <a:solidFill>
                  <a:schemeClr val="bg1"/>
                </a:solidFill>
              </a:rPr>
              <a:t>分</a:t>
            </a:r>
            <a:r>
              <a:rPr lang="en-US" altLang="zh-CN" dirty="0">
                <a:solidFill>
                  <a:schemeClr val="bg1"/>
                </a:solidFill>
              </a:rPr>
              <a:t>30</a:t>
            </a:r>
            <a:r>
              <a:rPr lang="zh-CN" altLang="en-US" dirty="0">
                <a:solidFill>
                  <a:schemeClr val="bg1"/>
                </a:solidFill>
              </a:rPr>
              <a:t>秒的</a:t>
            </a:r>
            <a:r>
              <a:rPr lang="zh-CN" altLang="en-US" dirty="0" smtClean="0">
                <a:solidFill>
                  <a:schemeClr val="bg1"/>
                </a:solidFill>
              </a:rPr>
              <a:t>钢琴曲</a:t>
            </a:r>
          </a:p>
          <a:p>
            <a:endParaRPr lang="zh-CN" altLang="en-US" dirty="0" smtClean="0">
              <a:solidFill>
                <a:schemeClr val="bg1"/>
              </a:solidFill>
            </a:endParaRPr>
          </a:p>
          <a:p>
            <a:r>
              <a:rPr lang="zh-CN" altLang="en-US" dirty="0">
                <a:solidFill>
                  <a:schemeClr val="bg1"/>
                </a:solidFill>
              </a:rPr>
              <a:t>它是 </a:t>
            </a:r>
            <a:r>
              <a:rPr lang="en-US" altLang="zh-CN" dirty="0">
                <a:solidFill>
                  <a:schemeClr val="bg1"/>
                </a:solidFill>
              </a:rPr>
              <a:t>Google Brain </a:t>
            </a:r>
            <a:r>
              <a:rPr lang="zh-CN" altLang="en-US" dirty="0">
                <a:solidFill>
                  <a:schemeClr val="bg1"/>
                </a:solidFill>
              </a:rPr>
              <a:t>团队建立的一个基于 </a:t>
            </a:r>
            <a:r>
              <a:rPr lang="en-US" altLang="zh-CN" dirty="0" err="1">
                <a:solidFill>
                  <a:schemeClr val="bg1"/>
                </a:solidFill>
              </a:rPr>
              <a:t>TensorFlow</a:t>
            </a:r>
            <a:r>
              <a:rPr lang="en-US" altLang="zh-CN" dirty="0">
                <a:solidFill>
                  <a:schemeClr val="bg1"/>
                </a:solidFill>
              </a:rPr>
              <a:t> </a:t>
            </a:r>
            <a:r>
              <a:rPr lang="zh-CN" altLang="en-US" dirty="0">
                <a:solidFill>
                  <a:schemeClr val="bg1"/>
                </a:solidFill>
              </a:rPr>
              <a:t>的项目，目的是提高音乐和艺术生成的机器智能的艺术水平，并建立一个艺术家，程序员和机器学习研究者的协作社区。</a:t>
            </a:r>
            <a:endParaRPr kumimoji="1" lang="zh-CN" altLang="en-US" dirty="0">
              <a:solidFill>
                <a:schemeClr val="bg1"/>
              </a:solidFill>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088" y="1498425"/>
            <a:ext cx="3941987" cy="4385461"/>
          </a:xfrm>
          <a:prstGeom prst="rect">
            <a:avLst/>
          </a:prstGeom>
        </p:spPr>
      </p:pic>
    </p:spTree>
    <p:extLst>
      <p:ext uri="{BB962C8B-B14F-4D97-AF65-F5344CB8AC3E}">
        <p14:creationId xmlns:p14="http://schemas.microsoft.com/office/powerpoint/2010/main" val="4997235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11" name="文本框 10"/>
          <p:cNvSpPr txBox="1"/>
          <p:nvPr/>
        </p:nvSpPr>
        <p:spPr>
          <a:xfrm>
            <a:off x="2065282" y="1734207"/>
            <a:ext cx="3137338" cy="369332"/>
          </a:xfrm>
          <a:prstGeom prst="rect">
            <a:avLst/>
          </a:prstGeom>
          <a:noFill/>
        </p:spPr>
        <p:txBody>
          <a:bodyPr wrap="square" rtlCol="0">
            <a:spAutoFit/>
          </a:bodyPr>
          <a:lstStyle/>
          <a:p>
            <a:r>
              <a:rPr kumimoji="1" lang="zh-CN" altLang="en-US" dirty="0" smtClean="0">
                <a:solidFill>
                  <a:schemeClr val="bg1"/>
                </a:solidFill>
              </a:rPr>
              <a:t>百度看图谱曲</a:t>
            </a:r>
            <a:endParaRPr kumimoji="1" lang="zh-CN" altLang="en-US" dirty="0">
              <a:solidFill>
                <a:schemeClr val="bg1"/>
              </a:solidFill>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069" y="1062640"/>
            <a:ext cx="4611228" cy="2598792"/>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069" y="3699095"/>
            <a:ext cx="4611228" cy="2658661"/>
          </a:xfrm>
          <a:prstGeom prst="rect">
            <a:avLst/>
          </a:prstGeom>
        </p:spPr>
      </p:pic>
      <p:sp>
        <p:nvSpPr>
          <p:cNvPr id="14" name="文本框 13"/>
          <p:cNvSpPr txBox="1"/>
          <p:nvPr/>
        </p:nvSpPr>
        <p:spPr>
          <a:xfrm>
            <a:off x="874985" y="2642129"/>
            <a:ext cx="5517931" cy="1477328"/>
          </a:xfrm>
          <a:prstGeom prst="rect">
            <a:avLst/>
          </a:prstGeom>
          <a:noFill/>
        </p:spPr>
        <p:txBody>
          <a:bodyPr wrap="square" rtlCol="0">
            <a:spAutoFit/>
          </a:bodyPr>
          <a:lstStyle/>
          <a:p>
            <a:r>
              <a:rPr lang="zh-CN" altLang="en-US" dirty="0">
                <a:solidFill>
                  <a:schemeClr val="bg1"/>
                </a:solidFill>
              </a:rPr>
              <a:t>通过将某张照片或某幅画作上的元素分解成单个元素，然后在分析后确定目标的主题、情绪以及</a:t>
            </a:r>
            <a:r>
              <a:rPr lang="zh-CN" altLang="en-US">
                <a:solidFill>
                  <a:schemeClr val="bg1"/>
                </a:solidFill>
              </a:rPr>
              <a:t>含义</a:t>
            </a:r>
            <a:r>
              <a:rPr lang="zh-CN" altLang="en-US" smtClean="0">
                <a:solidFill>
                  <a:schemeClr val="bg1"/>
                </a:solidFill>
              </a:rPr>
              <a:t>。</a:t>
            </a:r>
          </a:p>
          <a:p>
            <a:endParaRPr lang="zh-CN" altLang="en-US" dirty="0" smtClean="0">
              <a:solidFill>
                <a:schemeClr val="bg1"/>
              </a:solidFill>
            </a:endParaRPr>
          </a:p>
          <a:p>
            <a:r>
              <a:rPr lang="zh-CN" altLang="en-US" dirty="0">
                <a:solidFill>
                  <a:schemeClr val="bg1"/>
                </a:solidFill>
              </a:rPr>
              <a:t>在确定好以上这些要素之后，该</a:t>
            </a:r>
            <a:r>
              <a:rPr lang="en-US" altLang="zh-CN" dirty="0">
                <a:solidFill>
                  <a:schemeClr val="bg1"/>
                </a:solidFill>
              </a:rPr>
              <a:t>AI</a:t>
            </a:r>
            <a:r>
              <a:rPr lang="zh-CN" altLang="en-US" dirty="0">
                <a:solidFill>
                  <a:schemeClr val="bg1"/>
                </a:solidFill>
              </a:rPr>
              <a:t>访问乐谱数据库并找到与之匹配的音乐片段，最终将它们组合在一起。</a:t>
            </a:r>
            <a:endParaRPr kumimoji="1" lang="zh-CN" altLang="en-US" dirty="0">
              <a:solidFill>
                <a:schemeClr val="bg1"/>
              </a:solidFill>
            </a:endParaRPr>
          </a:p>
        </p:txBody>
      </p:sp>
    </p:spTree>
    <p:extLst>
      <p:ext uri="{BB962C8B-B14F-4D97-AF65-F5344CB8AC3E}">
        <p14:creationId xmlns:p14="http://schemas.microsoft.com/office/powerpoint/2010/main" val="1589266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11" name="文本框 10"/>
          <p:cNvSpPr txBox="1"/>
          <p:nvPr/>
        </p:nvSpPr>
        <p:spPr>
          <a:xfrm>
            <a:off x="2017986" y="1308538"/>
            <a:ext cx="1891862" cy="369332"/>
          </a:xfrm>
          <a:prstGeom prst="rect">
            <a:avLst/>
          </a:prstGeom>
          <a:noFill/>
        </p:spPr>
        <p:txBody>
          <a:bodyPr wrap="square" rtlCol="0">
            <a:spAutoFit/>
          </a:bodyPr>
          <a:lstStyle/>
          <a:p>
            <a:r>
              <a:rPr kumimoji="1" lang="zh-CN" altLang="en-US" dirty="0" smtClean="0">
                <a:solidFill>
                  <a:schemeClr val="bg1"/>
                </a:solidFill>
              </a:rPr>
              <a:t>虚拟歌手</a:t>
            </a:r>
            <a:endParaRPr kumimoji="1" lang="zh-CN" altLang="en-US" dirty="0">
              <a:solidFill>
                <a:schemeClr val="bg1"/>
              </a:solidFill>
            </a:endParaRPr>
          </a:p>
        </p:txBody>
      </p:sp>
      <p:sp>
        <p:nvSpPr>
          <p:cNvPr id="12" name="文本框 11"/>
          <p:cNvSpPr txBox="1"/>
          <p:nvPr/>
        </p:nvSpPr>
        <p:spPr>
          <a:xfrm>
            <a:off x="2017986" y="2333296"/>
            <a:ext cx="3231931" cy="2308324"/>
          </a:xfrm>
          <a:prstGeom prst="rect">
            <a:avLst/>
          </a:prstGeom>
          <a:noFill/>
        </p:spPr>
        <p:txBody>
          <a:bodyPr wrap="square" rtlCol="0">
            <a:spAutoFit/>
          </a:bodyPr>
          <a:lstStyle/>
          <a:p>
            <a:r>
              <a:rPr lang="zh-CN" altLang="en-US" dirty="0">
                <a:solidFill>
                  <a:schemeClr val="bg1"/>
                </a:solidFill>
              </a:rPr>
              <a:t>在上周召开的第四代微软小冰产品发布会上，这个人工智能萌妹子模仿人类演唱的</a:t>
            </a:r>
            <a:r>
              <a:rPr lang="en-US" altLang="zh-CN" dirty="0">
                <a:solidFill>
                  <a:schemeClr val="bg1"/>
                </a:solidFill>
              </a:rPr>
              <a:t>《</a:t>
            </a:r>
            <a:r>
              <a:rPr lang="zh-CN" altLang="en-US" dirty="0">
                <a:solidFill>
                  <a:schemeClr val="bg1"/>
                </a:solidFill>
              </a:rPr>
              <a:t>隐形的翅膀</a:t>
            </a:r>
            <a:r>
              <a:rPr lang="en-US" altLang="zh-CN" dirty="0">
                <a:solidFill>
                  <a:schemeClr val="bg1"/>
                </a:solidFill>
              </a:rPr>
              <a:t>》</a:t>
            </a:r>
            <a:r>
              <a:rPr lang="zh-CN" altLang="en-US" dirty="0">
                <a:solidFill>
                  <a:schemeClr val="bg1"/>
                </a:solidFill>
              </a:rPr>
              <a:t>技惊四座。尽管在个别歌词的咬字发音上还称不上完美，但是其音准和情感投入足以秒杀一众五音不全的</a:t>
            </a:r>
            <a:r>
              <a:rPr lang="en-US" altLang="zh-CN" dirty="0">
                <a:solidFill>
                  <a:schemeClr val="bg1"/>
                </a:solidFill>
              </a:rPr>
              <a:t>KTV</a:t>
            </a:r>
            <a:r>
              <a:rPr lang="zh-CN" altLang="en-US" dirty="0">
                <a:solidFill>
                  <a:schemeClr val="bg1"/>
                </a:solidFill>
              </a:rPr>
              <a:t>麦霸。</a:t>
            </a:r>
            <a:endParaRPr kumimoji="1" lang="zh-CN" altLang="en-US" dirty="0">
              <a:solidFill>
                <a:schemeClr val="bg1"/>
              </a:solidFill>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789" y="1921379"/>
            <a:ext cx="6238796" cy="3518681"/>
          </a:xfrm>
          <a:prstGeom prst="rect">
            <a:avLst/>
          </a:prstGeom>
        </p:spPr>
      </p:pic>
      <p:pic>
        <p:nvPicPr>
          <p:cNvPr id="14" name="å¾®è½¯å°å°æ¼å± éå½¢çç¿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extLst>
              <a:ext uri="{28A0092B-C50C-407E-A947-70E740481C1C}">
                <a14:useLocalDpi xmlns:a14="http://schemas.microsoft.com/office/drawing/2010/main" val="0"/>
              </a:ext>
            </a:extLst>
          </a:blip>
          <a:stretch>
            <a:fillRect/>
          </a:stretch>
        </p:blipFill>
        <p:spPr>
          <a:xfrm>
            <a:off x="10667378" y="1114353"/>
            <a:ext cx="794993" cy="448376"/>
          </a:xfrm>
          <a:prstGeom prst="rect">
            <a:avLst/>
          </a:prstGeom>
        </p:spPr>
      </p:pic>
    </p:spTree>
    <p:extLst>
      <p:ext uri="{BB962C8B-B14F-4D97-AF65-F5344CB8AC3E}">
        <p14:creationId xmlns:p14="http://schemas.microsoft.com/office/powerpoint/2010/main" val="1746117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2615" fill="hold"/>
                                        <p:tgtEl>
                                          <p:spTgt spid="14"/>
                                        </p:tgtEl>
                                      </p:cBhvr>
                                    </p:cmd>
                                  </p:childTnLst>
                                </p:cTn>
                              </p:par>
                            </p:childTnLst>
                          </p:cTn>
                        </p:par>
                      </p:childTnLst>
                    </p:cTn>
                  </p:par>
                </p:childTnLst>
              </p:cTn>
              <p:nextCondLst>
                <p:cond evt="onClick" delay="0">
                  <p:tgtEl>
                    <p:spTgt spid="14"/>
                  </p:tgtEl>
                </p:cond>
              </p:nextCondLst>
            </p:seq>
            <p:audio>
              <p:cMediaNode vol="51515">
                <p:cTn id="13"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15" name="文本框 14"/>
          <p:cNvSpPr txBox="1"/>
          <p:nvPr/>
        </p:nvSpPr>
        <p:spPr>
          <a:xfrm>
            <a:off x="3764055" y="2168625"/>
            <a:ext cx="5475925" cy="1323439"/>
          </a:xfrm>
          <a:prstGeom prst="rect">
            <a:avLst/>
          </a:prstGeom>
          <a:noFill/>
        </p:spPr>
        <p:txBody>
          <a:bodyPr wrap="square" rtlCol="0">
            <a:spAutoFit/>
          </a:bodyPr>
          <a:lstStyle/>
          <a:p>
            <a:r>
              <a:rPr lang="zh-CN" altLang="en-US" sz="4000" dirty="0">
                <a:solidFill>
                  <a:schemeClr val="bg1"/>
                </a:solidFill>
                <a:latin typeface="Billboard" charset="0"/>
                <a:ea typeface="张海山锐谐体" charset="0"/>
              </a:rPr>
              <a:t>三</a:t>
            </a:r>
            <a:r>
              <a:rPr lang="zh-CN" altLang="en-US" sz="4000" dirty="0" smtClean="0">
                <a:solidFill>
                  <a:schemeClr val="bg1"/>
                </a:solidFill>
                <a:latin typeface="Billboard" charset="0"/>
                <a:ea typeface="张海山锐谐体" charset="0"/>
              </a:rPr>
              <a:t>、市场</a:t>
            </a:r>
            <a:r>
              <a:rPr lang="zh-CN" altLang="en-US" sz="4000" dirty="0">
                <a:solidFill>
                  <a:schemeClr val="bg1"/>
                </a:solidFill>
                <a:latin typeface="Billboard" charset="0"/>
                <a:ea typeface="张海山锐谐体" charset="0"/>
              </a:rPr>
              <a:t>价值</a:t>
            </a:r>
          </a:p>
          <a:p>
            <a:endParaRPr kumimoji="1" lang="zh-CN" altLang="en-US" sz="4000" dirty="0"/>
          </a:p>
        </p:txBody>
      </p:sp>
    </p:spTree>
    <p:extLst>
      <p:ext uri="{BB962C8B-B14F-4D97-AF65-F5344CB8AC3E}">
        <p14:creationId xmlns:p14="http://schemas.microsoft.com/office/powerpoint/2010/main" val="443441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582" y="1536219"/>
            <a:ext cx="1625600" cy="1625600"/>
          </a:xfrm>
          <a:prstGeom prst="rect">
            <a:avLst/>
          </a:prstGeom>
        </p:spPr>
      </p:pic>
      <p:sp>
        <p:nvSpPr>
          <p:cNvPr id="13" name="文本框 12"/>
          <p:cNvSpPr txBox="1"/>
          <p:nvPr/>
        </p:nvSpPr>
        <p:spPr>
          <a:xfrm>
            <a:off x="3925558" y="1638476"/>
            <a:ext cx="683991" cy="1477328"/>
          </a:xfrm>
          <a:prstGeom prst="rect">
            <a:avLst/>
          </a:prstGeom>
          <a:noFill/>
        </p:spPr>
        <p:txBody>
          <a:bodyPr wrap="square" rtlCol="0">
            <a:spAutoFit/>
          </a:bodyPr>
          <a:lstStyle/>
          <a:p>
            <a:r>
              <a:rPr lang="en-US" altLang="zh-CN" dirty="0">
                <a:solidFill>
                  <a:schemeClr val="bg1"/>
                </a:solidFill>
              </a:rPr>
              <a:t>2000</a:t>
            </a:r>
            <a:r>
              <a:rPr lang="zh-CN" altLang="en-US" dirty="0">
                <a:solidFill>
                  <a:schemeClr val="bg1"/>
                </a:solidFill>
              </a:rPr>
              <a:t>万</a:t>
            </a:r>
            <a:r>
              <a:rPr lang="en-US" altLang="zh-CN" dirty="0">
                <a:solidFill>
                  <a:schemeClr val="bg1"/>
                </a:solidFill>
              </a:rPr>
              <a:t>Pre-A</a:t>
            </a:r>
            <a:r>
              <a:rPr lang="zh-CN" altLang="en-US" dirty="0">
                <a:solidFill>
                  <a:schemeClr val="bg1"/>
                </a:solidFill>
              </a:rPr>
              <a:t>轮融资</a:t>
            </a:r>
            <a:endParaRPr kumimoji="1" lang="zh-CN" altLang="en-US" dirty="0">
              <a:solidFill>
                <a:schemeClr val="bg1"/>
              </a:solidFill>
            </a:endParaRPr>
          </a:p>
        </p:txBody>
      </p:sp>
      <p:sp>
        <p:nvSpPr>
          <p:cNvPr id="14" name="文本框 13"/>
          <p:cNvSpPr txBox="1"/>
          <p:nvPr/>
        </p:nvSpPr>
        <p:spPr>
          <a:xfrm>
            <a:off x="11040866" y="1540813"/>
            <a:ext cx="693683" cy="1477328"/>
          </a:xfrm>
          <a:prstGeom prst="rect">
            <a:avLst/>
          </a:prstGeom>
          <a:noFill/>
        </p:spPr>
        <p:txBody>
          <a:bodyPr wrap="square" rtlCol="0">
            <a:spAutoFit/>
          </a:bodyPr>
          <a:lstStyle/>
          <a:p>
            <a:r>
              <a:rPr lang="en-US" altLang="zh-CN" b="1" dirty="0">
                <a:solidFill>
                  <a:schemeClr val="bg1"/>
                </a:solidFill>
              </a:rPr>
              <a:t>400 </a:t>
            </a:r>
            <a:r>
              <a:rPr lang="zh-CN" altLang="en-US" b="1" dirty="0">
                <a:solidFill>
                  <a:schemeClr val="bg1"/>
                </a:solidFill>
              </a:rPr>
              <a:t>万美元种子轮融资</a:t>
            </a:r>
            <a:endParaRPr kumimoji="1" lang="zh-CN" altLang="en-US" dirty="0">
              <a:solidFill>
                <a:schemeClr val="bg1"/>
              </a:solidFill>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872" y="1370316"/>
            <a:ext cx="4762111" cy="1738973"/>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0582" y="3541212"/>
            <a:ext cx="4444529" cy="2579414"/>
          </a:xfrm>
          <a:prstGeom prst="rect">
            <a:avLst/>
          </a:prstGeom>
        </p:spPr>
      </p:pic>
      <p:sp>
        <p:nvSpPr>
          <p:cNvPr id="18" name="文本框 17"/>
          <p:cNvSpPr txBox="1"/>
          <p:nvPr/>
        </p:nvSpPr>
        <p:spPr>
          <a:xfrm>
            <a:off x="7423990" y="3699486"/>
            <a:ext cx="3689131" cy="646331"/>
          </a:xfrm>
          <a:prstGeom prst="rect">
            <a:avLst/>
          </a:prstGeom>
          <a:noFill/>
        </p:spPr>
        <p:txBody>
          <a:bodyPr wrap="square" rtlCol="0">
            <a:spAutoFit/>
          </a:bodyPr>
          <a:lstStyle/>
          <a:p>
            <a:r>
              <a:rPr lang="en-US" altLang="zh-CN" dirty="0">
                <a:solidFill>
                  <a:schemeClr val="bg1"/>
                </a:solidFill>
              </a:rPr>
              <a:t>“</a:t>
            </a:r>
            <a:r>
              <a:rPr lang="zh-CN" altLang="en-US" dirty="0">
                <a:solidFill>
                  <a:schemeClr val="bg1"/>
                </a:solidFill>
              </a:rPr>
              <a:t>剑桥企业</a:t>
            </a:r>
            <a:r>
              <a:rPr lang="zh-CN" altLang="en-US" dirty="0" smtClean="0">
                <a:solidFill>
                  <a:schemeClr val="bg1"/>
                </a:solidFill>
              </a:rPr>
              <a:t>” 基金</a:t>
            </a:r>
            <a:r>
              <a:rPr lang="zh-CN" altLang="en-US" dirty="0">
                <a:solidFill>
                  <a:schemeClr val="bg1"/>
                </a:solidFill>
              </a:rPr>
              <a:t>与“剑桥创新基金</a:t>
            </a:r>
            <a:r>
              <a:rPr lang="zh-CN" altLang="en-US" dirty="0" smtClean="0">
                <a:solidFill>
                  <a:schemeClr val="bg1"/>
                </a:solidFill>
              </a:rPr>
              <a:t>” 的</a:t>
            </a:r>
            <a:r>
              <a:rPr lang="en-US" altLang="zh-CN" dirty="0" smtClean="0">
                <a:solidFill>
                  <a:schemeClr val="bg1"/>
                </a:solidFill>
              </a:rPr>
              <a:t>62.5+200</a:t>
            </a:r>
            <a:r>
              <a:rPr lang="zh-CN" altLang="en-US" dirty="0" smtClean="0">
                <a:solidFill>
                  <a:schemeClr val="bg1"/>
                </a:solidFill>
              </a:rPr>
              <a:t>万英镑</a:t>
            </a:r>
            <a:r>
              <a:rPr lang="zh-CN" altLang="en-US" dirty="0">
                <a:solidFill>
                  <a:schemeClr val="bg1"/>
                </a:solidFill>
              </a:rPr>
              <a:t>融资</a:t>
            </a:r>
            <a:endParaRPr kumimoji="1" lang="zh-CN" altLang="en-US" dirty="0">
              <a:solidFill>
                <a:schemeClr val="bg1"/>
              </a:solidFill>
            </a:endParaRPr>
          </a:p>
        </p:txBody>
      </p:sp>
      <p:sp>
        <p:nvSpPr>
          <p:cNvPr id="19" name="文本框 18"/>
          <p:cNvSpPr txBox="1"/>
          <p:nvPr/>
        </p:nvSpPr>
        <p:spPr>
          <a:xfrm>
            <a:off x="7415085" y="5027162"/>
            <a:ext cx="4111542" cy="923330"/>
          </a:xfrm>
          <a:prstGeom prst="rect">
            <a:avLst/>
          </a:prstGeom>
          <a:noFill/>
        </p:spPr>
        <p:txBody>
          <a:bodyPr wrap="square" rtlCol="0">
            <a:spAutoFit/>
          </a:bodyPr>
          <a:lstStyle/>
          <a:p>
            <a:r>
              <a:rPr lang="zh-CN" altLang="en-US" smtClean="0">
                <a:solidFill>
                  <a:schemeClr val="bg1"/>
                </a:solidFill>
              </a:rPr>
              <a:t>下载需要付费：</a:t>
            </a:r>
            <a:r>
              <a:rPr lang="zh-CN" altLang="en-US" smtClean="0">
                <a:solidFill>
                  <a:schemeClr val="bg1"/>
                </a:solidFill>
              </a:rPr>
              <a:t>根据</a:t>
            </a:r>
            <a:r>
              <a:rPr lang="zh-CN" altLang="en-US" dirty="0">
                <a:solidFill>
                  <a:schemeClr val="bg1"/>
                </a:solidFill>
              </a:rPr>
              <a:t>用户类型和音乐用途的不同，</a:t>
            </a:r>
            <a:r>
              <a:rPr lang="en-US" altLang="zh-CN" dirty="0" err="1">
                <a:solidFill>
                  <a:schemeClr val="bg1"/>
                </a:solidFill>
              </a:rPr>
              <a:t>Jukedeck</a:t>
            </a:r>
            <a:r>
              <a:rPr lang="zh-CN" altLang="en-US" dirty="0">
                <a:solidFill>
                  <a:schemeClr val="bg1"/>
                </a:solidFill>
              </a:rPr>
              <a:t>平台将定价分为了</a:t>
            </a:r>
            <a:r>
              <a:rPr lang="en-US" altLang="zh-CN" dirty="0">
                <a:solidFill>
                  <a:schemeClr val="bg1"/>
                </a:solidFill>
              </a:rPr>
              <a:t>0.99</a:t>
            </a:r>
            <a:r>
              <a:rPr lang="zh-CN" altLang="en-US" dirty="0">
                <a:solidFill>
                  <a:schemeClr val="bg1"/>
                </a:solidFill>
              </a:rPr>
              <a:t>美元、</a:t>
            </a:r>
            <a:r>
              <a:rPr lang="en-US" altLang="zh-CN" dirty="0">
                <a:solidFill>
                  <a:schemeClr val="bg1"/>
                </a:solidFill>
              </a:rPr>
              <a:t>21.99</a:t>
            </a:r>
            <a:r>
              <a:rPr lang="zh-CN" altLang="en-US" dirty="0">
                <a:solidFill>
                  <a:schemeClr val="bg1"/>
                </a:solidFill>
              </a:rPr>
              <a:t>美元、</a:t>
            </a:r>
            <a:r>
              <a:rPr lang="en-US" altLang="zh-CN" dirty="0">
                <a:solidFill>
                  <a:schemeClr val="bg1"/>
                </a:solidFill>
              </a:rPr>
              <a:t>199</a:t>
            </a:r>
            <a:r>
              <a:rPr lang="zh-CN" altLang="en-US" dirty="0">
                <a:solidFill>
                  <a:schemeClr val="bg1"/>
                </a:solidFill>
              </a:rPr>
              <a:t>美元三档。</a:t>
            </a:r>
            <a:endParaRPr kumimoji="1" lang="zh-CN" altLang="en-US" dirty="0">
              <a:solidFill>
                <a:schemeClr val="bg1"/>
              </a:solidFill>
            </a:endParaRPr>
          </a:p>
        </p:txBody>
      </p:sp>
    </p:spTree>
    <p:extLst>
      <p:ext uri="{BB962C8B-B14F-4D97-AF65-F5344CB8AC3E}">
        <p14:creationId xmlns:p14="http://schemas.microsoft.com/office/powerpoint/2010/main" val="762198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8" y="1233750"/>
            <a:ext cx="6798880" cy="4390499"/>
          </a:xfrm>
          <a:prstGeom prst="rect">
            <a:avLst/>
          </a:prstGeom>
        </p:spPr>
      </p:pic>
      <p:sp>
        <p:nvSpPr>
          <p:cNvPr id="13" name="文本框 12"/>
          <p:cNvSpPr txBox="1"/>
          <p:nvPr/>
        </p:nvSpPr>
        <p:spPr>
          <a:xfrm>
            <a:off x="8195552" y="1534295"/>
            <a:ext cx="3723179" cy="2580506"/>
          </a:xfrm>
          <a:prstGeom prst="rect">
            <a:avLst/>
          </a:prstGeom>
          <a:noFill/>
        </p:spPr>
        <p:txBody>
          <a:bodyPr wrap="square" rtlCol="0">
            <a:spAutoFit/>
          </a:bodyPr>
          <a:lstStyle/>
          <a:p>
            <a:r>
              <a:rPr lang="zh-CN" altLang="en-US" dirty="0"/>
              <a:t>  </a:t>
            </a:r>
            <a:endParaRPr lang="zh-CN" altLang="en-US" dirty="0" smtClean="0"/>
          </a:p>
          <a:p>
            <a:r>
              <a:rPr lang="zh-CN" altLang="en-US" dirty="0">
                <a:solidFill>
                  <a:schemeClr val="bg1"/>
                </a:solidFill>
              </a:rPr>
              <a:t> 当前音乐收入渠道包括</a:t>
            </a:r>
            <a:r>
              <a:rPr lang="zh-CN" altLang="en-US" dirty="0"/>
              <a:t>音乐订阅服务、光盘、黑胶唱片、下载和表演权</a:t>
            </a:r>
            <a:r>
              <a:rPr lang="zh-CN" altLang="en-US" dirty="0">
                <a:solidFill>
                  <a:schemeClr val="bg1"/>
                </a:solidFill>
              </a:rPr>
              <a:t>等形式，组合模式多元化，受消费者驱动，</a:t>
            </a:r>
            <a:r>
              <a:rPr lang="zh-CN" altLang="en-US" dirty="0"/>
              <a:t>流媒体</a:t>
            </a:r>
            <a:r>
              <a:rPr lang="zh-CN" altLang="en-US" dirty="0">
                <a:solidFill>
                  <a:schemeClr val="bg1"/>
                </a:solidFill>
              </a:rPr>
              <a:t>成为这次转型过程中最突出的新秀</a:t>
            </a:r>
            <a:r>
              <a:rPr lang="zh-CN" altLang="en-US" dirty="0" smtClean="0">
                <a:solidFill>
                  <a:schemeClr val="bg1"/>
                </a:solidFill>
              </a:rPr>
              <a:t>。</a:t>
            </a:r>
          </a:p>
          <a:p>
            <a:endParaRPr lang="zh-CN" altLang="en-US" dirty="0">
              <a:solidFill>
                <a:schemeClr val="bg1"/>
              </a:solidFill>
            </a:endParaRPr>
          </a:p>
          <a:p>
            <a:r>
              <a:rPr lang="zh-CN" altLang="en-US" dirty="0" smtClean="0">
                <a:solidFill>
                  <a:schemeClr val="bg1"/>
                </a:solidFill>
              </a:rPr>
              <a:t>流媒体</a:t>
            </a:r>
            <a:r>
              <a:rPr lang="zh-CN" altLang="en-US" dirty="0">
                <a:solidFill>
                  <a:schemeClr val="bg1"/>
                </a:solidFill>
              </a:rPr>
              <a:t>收入主要分为付费订阅服务和广告支持服务</a:t>
            </a:r>
            <a:endParaRPr kumimoji="1" lang="zh-CN" altLang="en-US" dirty="0">
              <a:solidFill>
                <a:schemeClr val="bg1"/>
              </a:solidFill>
            </a:endParaRPr>
          </a:p>
        </p:txBody>
      </p:sp>
    </p:spTree>
    <p:extLst>
      <p:ext uri="{BB962C8B-B14F-4D97-AF65-F5344CB8AC3E}">
        <p14:creationId xmlns:p14="http://schemas.microsoft.com/office/powerpoint/2010/main" val="2031547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2"/>
          <p:cNvGrpSpPr>
            <a:grpSpLocks/>
          </p:cNvGrpSpPr>
          <p:nvPr/>
        </p:nvGrpSpPr>
        <p:grpSpPr bwMode="auto">
          <a:xfrm>
            <a:off x="822326" y="179386"/>
            <a:ext cx="10242549" cy="523036"/>
            <a:chOff x="1" y="0"/>
            <a:chExt cx="10241332" cy="523220"/>
          </a:xfrm>
        </p:grpSpPr>
        <p:sp>
          <p:nvSpPr>
            <p:cNvPr id="3077"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3079" name="组合 74"/>
            <p:cNvGrpSpPr>
              <a:grpSpLocks/>
            </p:cNvGrpSpPr>
            <p:nvPr/>
          </p:nvGrpSpPr>
          <p:grpSpPr bwMode="auto">
            <a:xfrm>
              <a:off x="1" y="201464"/>
              <a:ext cx="3649356" cy="76200"/>
              <a:chOff x="0" y="0"/>
              <a:chExt cx="4645994" cy="76200"/>
            </a:xfrm>
          </p:grpSpPr>
          <p:cxnSp>
            <p:nvCxnSpPr>
              <p:cNvPr id="3083"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4"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3080" name="组合 82"/>
            <p:cNvGrpSpPr>
              <a:grpSpLocks/>
            </p:cNvGrpSpPr>
            <p:nvPr/>
          </p:nvGrpSpPr>
          <p:grpSpPr bwMode="auto">
            <a:xfrm>
              <a:off x="6591977" y="201464"/>
              <a:ext cx="3649356" cy="76200"/>
              <a:chOff x="0" y="0"/>
              <a:chExt cx="4645994" cy="76200"/>
            </a:xfrm>
          </p:grpSpPr>
          <p:cxnSp>
            <p:nvCxnSpPr>
              <p:cNvPr id="3081"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2"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2" name="文本框 1"/>
          <p:cNvSpPr txBox="1"/>
          <p:nvPr/>
        </p:nvSpPr>
        <p:spPr>
          <a:xfrm>
            <a:off x="1445419" y="2578327"/>
            <a:ext cx="9301162" cy="2308324"/>
          </a:xfrm>
          <a:prstGeom prst="rect">
            <a:avLst/>
          </a:prstGeom>
          <a:noFill/>
        </p:spPr>
        <p:txBody>
          <a:bodyPr wrap="square" rtlCol="0">
            <a:spAutoFit/>
          </a:bodyPr>
          <a:lstStyle/>
          <a:p>
            <a:r>
              <a:rPr lang="zh-CN" altLang="en-US" sz="4800" dirty="0" smtClean="0">
                <a:solidFill>
                  <a:schemeClr val="bg1"/>
                </a:solidFill>
                <a:latin typeface="Billboard" charset="0"/>
                <a:ea typeface="张海山锐谐体" charset="0"/>
              </a:rPr>
              <a:t>   </a:t>
            </a:r>
            <a:r>
              <a:rPr lang="zh-CN" altLang="en-US" sz="4800" dirty="0" smtClean="0">
                <a:solidFill>
                  <a:schemeClr val="bg1"/>
                </a:solidFill>
                <a:latin typeface="Billboard" charset="0"/>
                <a:ea typeface="张海山锐谐体" charset="0"/>
              </a:rPr>
              <a:t>         </a:t>
            </a:r>
            <a:r>
              <a:rPr lang="en-US" altLang="zh-CN" sz="4800" dirty="0" smtClean="0">
                <a:solidFill>
                  <a:schemeClr val="bg1"/>
                </a:solidFill>
                <a:latin typeface="Billboard" charset="0"/>
                <a:ea typeface="张海山锐谐体" charset="0"/>
              </a:rPr>
              <a:t>neural-art</a:t>
            </a:r>
            <a:r>
              <a:rPr lang="zh-CN" altLang="en-US" sz="4800" dirty="0" smtClean="0">
                <a:solidFill>
                  <a:schemeClr val="bg1"/>
                </a:solidFill>
                <a:latin typeface="Billboard" charset="0"/>
                <a:ea typeface="张海山锐谐体" charset="0"/>
              </a:rPr>
              <a:t> 于</a:t>
            </a:r>
            <a:r>
              <a:rPr lang="zh-CN" altLang="en-US" sz="4800" dirty="0" smtClean="0">
                <a:solidFill>
                  <a:schemeClr val="bg1"/>
                </a:solidFill>
                <a:latin typeface="Billboard" charset="0"/>
                <a:ea typeface="张海山锐谐体" charset="0"/>
              </a:rPr>
              <a:t>音乐艺术</a:t>
            </a:r>
            <a:endParaRPr lang="zh-CN" altLang="en-US" sz="4800" dirty="0" smtClean="0">
              <a:solidFill>
                <a:schemeClr val="bg1"/>
              </a:solidFill>
              <a:latin typeface="Billboard" charset="0"/>
              <a:ea typeface="张海山锐谐体" charset="0"/>
            </a:endParaRPr>
          </a:p>
          <a:p>
            <a:endParaRPr lang="zh-CN" altLang="en-US" sz="4800" dirty="0">
              <a:solidFill>
                <a:schemeClr val="bg1"/>
              </a:solidFill>
              <a:latin typeface="Billboard" charset="0"/>
              <a:ea typeface="张海山锐谐体" charset="0"/>
            </a:endParaRPr>
          </a:p>
          <a:p>
            <a:endParaRPr lang="zh-CN" altLang="en-US" sz="4800" dirty="0">
              <a:solidFill>
                <a:schemeClr val="bg1"/>
              </a:solidFill>
              <a:latin typeface="Billboard" charset="0"/>
              <a:ea typeface="张海山锐谐体"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1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2"/>
          <p:cNvGrpSpPr>
            <a:grpSpLocks/>
          </p:cNvGrpSpPr>
          <p:nvPr/>
        </p:nvGrpSpPr>
        <p:grpSpPr bwMode="auto">
          <a:xfrm>
            <a:off x="822326" y="179386"/>
            <a:ext cx="10242549" cy="523036"/>
            <a:chOff x="1" y="0"/>
            <a:chExt cx="10241332" cy="523220"/>
          </a:xfrm>
        </p:grpSpPr>
        <p:sp>
          <p:nvSpPr>
            <p:cNvPr id="3077"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3079" name="组合 74"/>
            <p:cNvGrpSpPr>
              <a:grpSpLocks/>
            </p:cNvGrpSpPr>
            <p:nvPr/>
          </p:nvGrpSpPr>
          <p:grpSpPr bwMode="auto">
            <a:xfrm>
              <a:off x="1" y="201464"/>
              <a:ext cx="3649356" cy="76200"/>
              <a:chOff x="0" y="0"/>
              <a:chExt cx="4645994" cy="76200"/>
            </a:xfrm>
          </p:grpSpPr>
          <p:cxnSp>
            <p:nvCxnSpPr>
              <p:cNvPr id="3083"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4"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3080" name="组合 82"/>
            <p:cNvGrpSpPr>
              <a:grpSpLocks/>
            </p:cNvGrpSpPr>
            <p:nvPr/>
          </p:nvGrpSpPr>
          <p:grpSpPr bwMode="auto">
            <a:xfrm>
              <a:off x="6591977" y="201464"/>
              <a:ext cx="3649356" cy="76200"/>
              <a:chOff x="0" y="0"/>
              <a:chExt cx="4645994" cy="76200"/>
            </a:xfrm>
          </p:grpSpPr>
          <p:cxnSp>
            <p:nvCxnSpPr>
              <p:cNvPr id="3081"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2"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2" name="文本框 1"/>
          <p:cNvSpPr txBox="1"/>
          <p:nvPr/>
        </p:nvSpPr>
        <p:spPr>
          <a:xfrm>
            <a:off x="1019750" y="1095901"/>
            <a:ext cx="9301162" cy="1569660"/>
          </a:xfrm>
          <a:prstGeom prst="rect">
            <a:avLst/>
          </a:prstGeom>
          <a:noFill/>
        </p:spPr>
        <p:txBody>
          <a:bodyPr wrap="square" rtlCol="0">
            <a:spAutoFit/>
          </a:bodyPr>
          <a:lstStyle/>
          <a:p>
            <a:r>
              <a:rPr lang="zh-CN" altLang="en-US" sz="4800" dirty="0" smtClean="0">
                <a:solidFill>
                  <a:schemeClr val="bg1"/>
                </a:solidFill>
                <a:latin typeface="Billboard" charset="0"/>
                <a:ea typeface="张海山锐谐体" charset="0"/>
              </a:rPr>
              <a:t>目录：</a:t>
            </a:r>
            <a:endParaRPr lang="zh-CN" altLang="en-US" sz="4800" dirty="0">
              <a:solidFill>
                <a:schemeClr val="bg1"/>
              </a:solidFill>
              <a:latin typeface="Billboard" charset="0"/>
              <a:ea typeface="张海山锐谐体" charset="0"/>
            </a:endParaRPr>
          </a:p>
          <a:p>
            <a:endParaRPr lang="zh-CN" altLang="en-US" sz="4800" dirty="0">
              <a:solidFill>
                <a:schemeClr val="bg1"/>
              </a:solidFill>
              <a:latin typeface="Billboard" charset="0"/>
              <a:ea typeface="张海山锐谐体" charset="0"/>
            </a:endParaRPr>
          </a:p>
        </p:txBody>
      </p:sp>
      <p:sp>
        <p:nvSpPr>
          <p:cNvPr id="4" name="文本框 3"/>
          <p:cNvSpPr txBox="1"/>
          <p:nvPr/>
        </p:nvSpPr>
        <p:spPr>
          <a:xfrm>
            <a:off x="3809964" y="1880731"/>
            <a:ext cx="6138077" cy="3785652"/>
          </a:xfrm>
          <a:prstGeom prst="rect">
            <a:avLst/>
          </a:prstGeom>
          <a:noFill/>
        </p:spPr>
        <p:txBody>
          <a:bodyPr wrap="square" rtlCol="0">
            <a:spAutoFit/>
          </a:bodyPr>
          <a:lstStyle/>
          <a:p>
            <a:r>
              <a:rPr lang="zh-CN" altLang="en-US" sz="4800" dirty="0" smtClean="0">
                <a:solidFill>
                  <a:schemeClr val="bg1"/>
                </a:solidFill>
                <a:latin typeface="Billboard" charset="0"/>
                <a:ea typeface="张海山锐谐体" charset="0"/>
              </a:rPr>
              <a:t>一、理论 </a:t>
            </a:r>
          </a:p>
          <a:p>
            <a:endParaRPr lang="zh-CN" altLang="en-US" sz="4800" dirty="0" smtClean="0">
              <a:solidFill>
                <a:schemeClr val="bg1"/>
              </a:solidFill>
              <a:latin typeface="Billboard" charset="0"/>
              <a:ea typeface="张海山锐谐体" charset="0"/>
            </a:endParaRPr>
          </a:p>
          <a:p>
            <a:r>
              <a:rPr lang="zh-CN" altLang="en-US" sz="4800" dirty="0" smtClean="0">
                <a:solidFill>
                  <a:schemeClr val="bg1"/>
                </a:solidFill>
                <a:latin typeface="Billboard" charset="0"/>
                <a:ea typeface="张海山锐谐体" charset="0"/>
              </a:rPr>
              <a:t>二、案例</a:t>
            </a:r>
          </a:p>
          <a:p>
            <a:endParaRPr lang="zh-CN" altLang="en-US" sz="4800" dirty="0">
              <a:solidFill>
                <a:schemeClr val="bg1"/>
              </a:solidFill>
              <a:latin typeface="Billboard" charset="0"/>
              <a:ea typeface="张海山锐谐体" charset="0"/>
            </a:endParaRPr>
          </a:p>
          <a:p>
            <a:r>
              <a:rPr lang="zh-CN" altLang="en-US" sz="4800" dirty="0" smtClean="0">
                <a:solidFill>
                  <a:schemeClr val="bg1"/>
                </a:solidFill>
                <a:latin typeface="Billboard" charset="0"/>
                <a:ea typeface="张海山锐谐体" charset="0"/>
              </a:rPr>
              <a:t>三、市场</a:t>
            </a:r>
            <a:r>
              <a:rPr lang="zh-CN" altLang="en-US" sz="4800" dirty="0">
                <a:solidFill>
                  <a:schemeClr val="bg1"/>
                </a:solidFill>
                <a:latin typeface="Billboard" charset="0"/>
                <a:ea typeface="张海山锐谐体" charset="0"/>
              </a:rPr>
              <a:t>价值</a:t>
            </a:r>
            <a:endParaRPr lang="zh-CN" altLang="en-US" sz="4800" dirty="0">
              <a:solidFill>
                <a:schemeClr val="bg1"/>
              </a:solidFill>
              <a:latin typeface="Billboard" charset="0"/>
              <a:ea typeface="张海山锐谐体" charset="0"/>
            </a:endParaRPr>
          </a:p>
        </p:txBody>
      </p:sp>
    </p:spTree>
    <p:extLst>
      <p:ext uri="{BB962C8B-B14F-4D97-AF65-F5344CB8AC3E}">
        <p14:creationId xmlns:p14="http://schemas.microsoft.com/office/powerpoint/2010/main" val="350721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1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2"/>
          <p:cNvGrpSpPr>
            <a:grpSpLocks/>
          </p:cNvGrpSpPr>
          <p:nvPr/>
        </p:nvGrpSpPr>
        <p:grpSpPr bwMode="auto">
          <a:xfrm>
            <a:off x="822326" y="179386"/>
            <a:ext cx="10242549" cy="523036"/>
            <a:chOff x="1" y="0"/>
            <a:chExt cx="10241332" cy="523220"/>
          </a:xfrm>
        </p:grpSpPr>
        <p:sp>
          <p:nvSpPr>
            <p:cNvPr id="3077"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3079" name="组合 74"/>
            <p:cNvGrpSpPr>
              <a:grpSpLocks/>
            </p:cNvGrpSpPr>
            <p:nvPr/>
          </p:nvGrpSpPr>
          <p:grpSpPr bwMode="auto">
            <a:xfrm>
              <a:off x="1" y="201464"/>
              <a:ext cx="3649356" cy="76200"/>
              <a:chOff x="0" y="0"/>
              <a:chExt cx="4645994" cy="76200"/>
            </a:xfrm>
          </p:grpSpPr>
          <p:cxnSp>
            <p:nvCxnSpPr>
              <p:cNvPr id="3083"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4"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3080" name="组合 82"/>
            <p:cNvGrpSpPr>
              <a:grpSpLocks/>
            </p:cNvGrpSpPr>
            <p:nvPr/>
          </p:nvGrpSpPr>
          <p:grpSpPr bwMode="auto">
            <a:xfrm>
              <a:off x="6591977" y="201464"/>
              <a:ext cx="3649356" cy="76200"/>
              <a:chOff x="0" y="0"/>
              <a:chExt cx="4645994" cy="76200"/>
            </a:xfrm>
          </p:grpSpPr>
          <p:cxnSp>
            <p:nvCxnSpPr>
              <p:cNvPr id="3081"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3082"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3" name="文本框 2"/>
          <p:cNvSpPr txBox="1"/>
          <p:nvPr/>
        </p:nvSpPr>
        <p:spPr>
          <a:xfrm>
            <a:off x="1277055" y="977715"/>
            <a:ext cx="5360276" cy="523220"/>
          </a:xfrm>
          <a:prstGeom prst="rect">
            <a:avLst/>
          </a:prstGeom>
          <a:noFill/>
        </p:spPr>
        <p:txBody>
          <a:bodyPr wrap="square" rtlCol="0">
            <a:spAutoFit/>
          </a:bodyPr>
          <a:lstStyle/>
          <a:p>
            <a:r>
              <a:rPr kumimoji="1" lang="en-US" altLang="zh-CN" sz="2800" dirty="0">
                <a:solidFill>
                  <a:schemeClr val="bg1"/>
                </a:solidFill>
              </a:rPr>
              <a:t>Algorithmic Composition</a:t>
            </a:r>
            <a:endParaRPr kumimoji="1" lang="zh-CN" altLang="en-US" sz="2800" dirty="0">
              <a:solidFill>
                <a:schemeClr val="bg1"/>
              </a:solidFill>
            </a:endParaRPr>
          </a:p>
        </p:txBody>
      </p:sp>
      <p:cxnSp>
        <p:nvCxnSpPr>
          <p:cNvPr id="13" name="直接箭头连接符 2"/>
          <p:cNvCxnSpPr>
            <a:cxnSpLocks noChangeShapeType="1"/>
          </p:cNvCxnSpPr>
          <p:nvPr/>
        </p:nvCxnSpPr>
        <p:spPr bwMode="auto">
          <a:xfrm>
            <a:off x="577844" y="4003452"/>
            <a:ext cx="9513887" cy="0"/>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cxnSp>
      <p:cxnSp>
        <p:nvCxnSpPr>
          <p:cNvPr id="14" name="直接连接符 5"/>
          <p:cNvCxnSpPr>
            <a:cxnSpLocks noChangeShapeType="1"/>
          </p:cNvCxnSpPr>
          <p:nvPr/>
        </p:nvCxnSpPr>
        <p:spPr bwMode="auto">
          <a:xfrm flipV="1">
            <a:off x="2027231" y="3458939"/>
            <a:ext cx="0" cy="544513"/>
          </a:xfrm>
          <a:prstGeom prst="line">
            <a:avLst/>
          </a:prstGeom>
          <a:noFill/>
          <a:ln w="9525">
            <a:solidFill>
              <a:schemeClr val="bg1"/>
            </a:solidFill>
            <a:round/>
            <a:headEnd/>
            <a:tailEnd/>
          </a:ln>
          <a:extLst>
            <a:ext uri="{909E8E84-426E-40dd-AFC4-6F175D3DCCD1}">
              <a14:hiddenFill xmlns:a14="http://schemas.microsoft.com/office/drawing/2010/main" xmlns="">
                <a:noFill/>
              </a14:hiddenFill>
            </a:ext>
          </a:extLst>
        </p:spPr>
      </p:cxnSp>
      <p:cxnSp>
        <p:nvCxnSpPr>
          <p:cNvPr id="15" name="直接连接符 38"/>
          <p:cNvCxnSpPr>
            <a:cxnSpLocks noChangeShapeType="1"/>
          </p:cNvCxnSpPr>
          <p:nvPr/>
        </p:nvCxnSpPr>
        <p:spPr bwMode="auto">
          <a:xfrm flipH="1" flipV="1">
            <a:off x="5051419" y="4035202"/>
            <a:ext cx="1587" cy="376237"/>
          </a:xfrm>
          <a:prstGeom prst="line">
            <a:avLst/>
          </a:prstGeom>
          <a:noFill/>
          <a:ln w="9525">
            <a:solidFill>
              <a:schemeClr val="bg1"/>
            </a:solidFill>
            <a:round/>
            <a:headEnd/>
            <a:tailEnd/>
          </a:ln>
          <a:extLst>
            <a:ext uri="{909E8E84-426E-40dd-AFC4-6F175D3DCCD1}">
              <a14:hiddenFill xmlns:a14="http://schemas.microsoft.com/office/drawing/2010/main" xmlns="">
                <a:noFill/>
              </a14:hiddenFill>
            </a:ext>
          </a:extLst>
        </p:spPr>
      </p:cxnSp>
      <p:cxnSp>
        <p:nvCxnSpPr>
          <p:cNvPr id="16" name="直接连接符 40"/>
          <p:cNvCxnSpPr>
            <a:cxnSpLocks noChangeShapeType="1"/>
          </p:cNvCxnSpPr>
          <p:nvPr/>
        </p:nvCxnSpPr>
        <p:spPr bwMode="auto">
          <a:xfrm flipH="1" flipV="1">
            <a:off x="8148631" y="3530377"/>
            <a:ext cx="0" cy="433387"/>
          </a:xfrm>
          <a:prstGeom prst="line">
            <a:avLst/>
          </a:prstGeom>
          <a:noFill/>
          <a:ln w="9525">
            <a:solidFill>
              <a:schemeClr val="bg1"/>
            </a:solidFill>
            <a:round/>
            <a:headEnd/>
            <a:tailEnd/>
          </a:ln>
          <a:extLst>
            <a:ext uri="{909E8E84-426E-40dd-AFC4-6F175D3DCCD1}">
              <a14:hiddenFill xmlns:a14="http://schemas.microsoft.com/office/drawing/2010/main" xmlns="">
                <a:noFill/>
              </a14:hiddenFill>
            </a:ext>
          </a:extLst>
        </p:spPr>
      </p:cxnSp>
      <p:sp>
        <p:nvSpPr>
          <p:cNvPr id="17" name="文本框 7"/>
          <p:cNvSpPr txBox="1">
            <a:spLocks noChangeArrowheads="1"/>
          </p:cNvSpPr>
          <p:nvPr/>
        </p:nvSpPr>
        <p:spPr bwMode="auto">
          <a:xfrm>
            <a:off x="822326" y="2226007"/>
            <a:ext cx="2738438"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zh-CN" altLang="en-US" sz="1800" dirty="0" smtClean="0">
                <a:solidFill>
                  <a:schemeClr val="bg1"/>
                </a:solidFill>
                <a:latin typeface="黑体" charset="0"/>
                <a:ea typeface="黑体" charset="0"/>
                <a:cs typeface="黑体" charset="0"/>
              </a:rPr>
              <a:t>简单产生随机序列的系统</a:t>
            </a:r>
          </a:p>
          <a:p>
            <a:r>
              <a:rPr kumimoji="0" lang="zh-CN" altLang="en-US" sz="1800" dirty="0">
                <a:solidFill>
                  <a:schemeClr val="bg1"/>
                </a:solidFill>
                <a:latin typeface="黑体" charset="0"/>
                <a:ea typeface="黑体" charset="0"/>
                <a:cs typeface="黑体" charset="0"/>
              </a:rPr>
              <a:t> </a:t>
            </a:r>
            <a:endParaRPr kumimoji="0" lang="zh-CN" altLang="en-US" sz="1800" dirty="0" smtClean="0">
              <a:solidFill>
                <a:schemeClr val="bg1"/>
              </a:solidFill>
              <a:latin typeface="黑体" charset="0"/>
              <a:ea typeface="黑体" charset="0"/>
              <a:cs typeface="黑体" charset="0"/>
            </a:endParaRPr>
          </a:p>
          <a:p>
            <a:r>
              <a:rPr lang="zh-CN" altLang="en-US" sz="1800" dirty="0" smtClean="0">
                <a:solidFill>
                  <a:schemeClr val="bg1"/>
                </a:solidFill>
              </a:rPr>
              <a:t> 弦乐</a:t>
            </a:r>
            <a:r>
              <a:rPr lang="zh-CN" altLang="en-US" sz="1800" dirty="0">
                <a:solidFill>
                  <a:schemeClr val="bg1"/>
                </a:solidFill>
              </a:rPr>
              <a:t>四重奏伊利亚组曲</a:t>
            </a:r>
            <a:endParaRPr kumimoji="0" lang="zh-CN" altLang="en-US" sz="1800" dirty="0">
              <a:solidFill>
                <a:schemeClr val="bg1"/>
              </a:solidFill>
              <a:latin typeface="黑体" charset="0"/>
              <a:ea typeface="黑体" charset="0"/>
              <a:cs typeface="黑体" charset="0"/>
            </a:endParaRPr>
          </a:p>
        </p:txBody>
      </p:sp>
      <p:sp>
        <p:nvSpPr>
          <p:cNvPr id="18" name="文本框 7"/>
          <p:cNvSpPr txBox="1">
            <a:spLocks noChangeArrowheads="1"/>
          </p:cNvSpPr>
          <p:nvPr/>
        </p:nvSpPr>
        <p:spPr bwMode="auto">
          <a:xfrm>
            <a:off x="3900481" y="4682902"/>
            <a:ext cx="273685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zh-CN" altLang="en-US" sz="1800" dirty="0">
                <a:solidFill>
                  <a:schemeClr val="bg1"/>
                </a:solidFill>
                <a:latin typeface="黑体" charset="0"/>
                <a:ea typeface="黑体" charset="0"/>
                <a:cs typeface="黑体" charset="0"/>
              </a:rPr>
              <a:t>基于“随机”统计理论的系统（马尔可夫链）</a:t>
            </a:r>
            <a:endParaRPr kumimoji="0" lang="zh-CN" altLang="en-US" sz="1800" dirty="0">
              <a:solidFill>
                <a:schemeClr val="bg1"/>
              </a:solidFill>
              <a:latin typeface="黑体" charset="0"/>
              <a:ea typeface="黑体" charset="0"/>
              <a:cs typeface="黑体" charset="0"/>
            </a:endParaRPr>
          </a:p>
        </p:txBody>
      </p:sp>
      <p:sp>
        <p:nvSpPr>
          <p:cNvPr id="19" name="文本框 18"/>
          <p:cNvSpPr txBox="1">
            <a:spLocks noChangeArrowheads="1"/>
          </p:cNvSpPr>
          <p:nvPr/>
        </p:nvSpPr>
        <p:spPr bwMode="auto">
          <a:xfrm>
            <a:off x="6981818" y="2284070"/>
            <a:ext cx="273685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defRPr kumimoji="1" sz="2400">
                <a:solidFill>
                  <a:schemeClr val="tx1"/>
                </a:solidFill>
                <a:latin typeface="Calibri" charset="0"/>
                <a:ea typeface="宋体" charset="0"/>
              </a:defRPr>
            </a:lvl6pPr>
            <a:lvl7pPr marL="2971800" indent="-228600" eaLnBrk="0" fontAlgn="base" hangingPunct="0">
              <a:spcBef>
                <a:spcPct val="0"/>
              </a:spcBef>
              <a:spcAft>
                <a:spcPct val="0"/>
              </a:spcAft>
              <a:defRPr kumimoji="1" sz="2400">
                <a:solidFill>
                  <a:schemeClr val="tx1"/>
                </a:solidFill>
                <a:latin typeface="Calibri" charset="0"/>
                <a:ea typeface="宋体" charset="0"/>
              </a:defRPr>
            </a:lvl7pPr>
            <a:lvl8pPr marL="3429000" indent="-228600" eaLnBrk="0" fontAlgn="base" hangingPunct="0">
              <a:spcBef>
                <a:spcPct val="0"/>
              </a:spcBef>
              <a:spcAft>
                <a:spcPct val="0"/>
              </a:spcAft>
              <a:defRPr kumimoji="1" sz="2400">
                <a:solidFill>
                  <a:schemeClr val="tx1"/>
                </a:solidFill>
                <a:latin typeface="Calibri" charset="0"/>
                <a:ea typeface="宋体" charset="0"/>
              </a:defRPr>
            </a:lvl8pPr>
            <a:lvl9pPr marL="3886200" indent="-228600" eaLnBrk="0" fontAlgn="base" hangingPunct="0">
              <a:spcBef>
                <a:spcPct val="0"/>
              </a:spcBef>
              <a:spcAft>
                <a:spcPct val="0"/>
              </a:spcAft>
              <a:defRPr kumimoji="1" sz="2400">
                <a:solidFill>
                  <a:schemeClr val="tx1"/>
                </a:solidFill>
                <a:latin typeface="Calibri" charset="0"/>
                <a:ea typeface="宋体" charset="0"/>
              </a:defRPr>
            </a:lvl9pPr>
          </a:lstStyle>
          <a:p>
            <a:r>
              <a:rPr kumimoji="0" lang="zh-CN" altLang="en-US" sz="1800" dirty="0">
                <a:solidFill>
                  <a:schemeClr val="bg1"/>
                </a:solidFill>
                <a:latin typeface="黑体" charset="0"/>
                <a:ea typeface="黑体" charset="0"/>
                <a:cs typeface="黑体" charset="0"/>
              </a:rPr>
              <a:t>“基于规则”的系统</a:t>
            </a:r>
            <a:endParaRPr kumimoji="0" lang="zh-CN" altLang="en-US" sz="1800" dirty="0">
              <a:solidFill>
                <a:schemeClr val="bg1"/>
              </a:solidFill>
              <a:latin typeface="黑体" charset="0"/>
              <a:ea typeface="黑体" charset="0"/>
              <a:cs typeface="黑体" charset="0"/>
            </a:endParaRPr>
          </a:p>
        </p:txBody>
      </p:sp>
      <p:sp>
        <p:nvSpPr>
          <p:cNvPr id="20" name="矩形 2"/>
          <p:cNvSpPr>
            <a:spLocks noChangeArrowheads="1"/>
          </p:cNvSpPr>
          <p:nvPr/>
        </p:nvSpPr>
        <p:spPr bwMode="auto">
          <a:xfrm>
            <a:off x="573081" y="4352701"/>
            <a:ext cx="2808287"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algn="ctr"/>
            <a:r>
              <a:rPr lang="mr-IN" altLang="zh-CN" sz="3200" b="1" dirty="0">
                <a:solidFill>
                  <a:schemeClr val="bg1"/>
                </a:solidFill>
                <a:latin typeface="造字工房言宋（非商用）常规体" charset="0"/>
                <a:ea typeface="造字工房言宋（非商用）常规体" charset="0"/>
                <a:cs typeface="造字工房言宋（非商用）常规体" charset="0"/>
              </a:rPr>
              <a:t>1955 - </a:t>
            </a:r>
            <a:r>
              <a:rPr lang="mr-IN" altLang="zh-CN" sz="3200" b="1" dirty="0" smtClean="0">
                <a:solidFill>
                  <a:schemeClr val="bg1"/>
                </a:solidFill>
                <a:latin typeface="造字工房言宋（非商用）常规体" charset="0"/>
                <a:ea typeface="造字工房言宋（非商用）常规体" charset="0"/>
                <a:cs typeface="造字工房言宋（非商用）常规体" charset="0"/>
              </a:rPr>
              <a:t>1956</a:t>
            </a:r>
            <a:r>
              <a:rPr lang="hu-HU" altLang="zh-CN" sz="3200" b="1" dirty="0">
                <a:solidFill>
                  <a:schemeClr val="bg1"/>
                </a:solidFill>
                <a:latin typeface="造字工房言宋（非商用）常规体" charset="0"/>
                <a:ea typeface="造字工房言宋（非商用）常规体" charset="0"/>
                <a:cs typeface="造字工房言宋（非商用）常规体" charset="0"/>
              </a:rPr>
              <a:t> </a:t>
            </a:r>
            <a:r>
              <a:rPr lang="hu-HU" altLang="zh-CN" sz="3200" b="1" dirty="0" err="1">
                <a:solidFill>
                  <a:schemeClr val="bg1"/>
                </a:solidFill>
                <a:latin typeface="造字工房言宋（非商用）常规体" charset="0"/>
                <a:ea typeface="造字工房言宋（非商用）常规体" charset="0"/>
                <a:cs typeface="造字工房言宋（非商用）常规体" charset="0"/>
              </a:rPr>
              <a:t>Lejaren</a:t>
            </a:r>
            <a:r>
              <a:rPr lang="hu-HU" altLang="zh-CN" sz="3200" b="1" dirty="0">
                <a:solidFill>
                  <a:schemeClr val="bg1"/>
                </a:solidFill>
                <a:latin typeface="造字工房言宋（非商用）常规体" charset="0"/>
                <a:ea typeface="造字工房言宋（非商用）常规体" charset="0"/>
                <a:cs typeface="造字工房言宋（非商用）常规体" charset="0"/>
              </a:rPr>
              <a:t> Hiller</a:t>
            </a:r>
            <a:r>
              <a:rPr lang="zh-CN" altLang="hu-HU" sz="3200" b="1" dirty="0">
                <a:solidFill>
                  <a:schemeClr val="bg1"/>
                </a:solidFill>
                <a:latin typeface="造字工房言宋（非商用）常规体" charset="0"/>
                <a:ea typeface="造字工房言宋（非商用）常规体" charset="0"/>
                <a:cs typeface="造字工房言宋（非商用）常规体" charset="0"/>
              </a:rPr>
              <a:t>和</a:t>
            </a:r>
            <a:r>
              <a:rPr lang="hu-HU" altLang="zh-CN" sz="3200" b="1" dirty="0">
                <a:solidFill>
                  <a:schemeClr val="bg1"/>
                </a:solidFill>
                <a:latin typeface="造字工房言宋（非商用）常规体" charset="0"/>
                <a:ea typeface="造字工房言宋（非商用）常规体" charset="0"/>
                <a:cs typeface="造字工房言宋（非商用）常规体" charset="0"/>
              </a:rPr>
              <a:t>Leonard </a:t>
            </a:r>
            <a:r>
              <a:rPr lang="hu-HU" altLang="zh-CN" sz="3200" b="1" dirty="0" err="1">
                <a:solidFill>
                  <a:schemeClr val="bg1"/>
                </a:solidFill>
                <a:latin typeface="造字工房言宋（非商用）常规体" charset="0"/>
                <a:ea typeface="造字工房言宋（非商用）常规体" charset="0"/>
                <a:cs typeface="造字工房言宋（非商用）常规体" charset="0"/>
              </a:rPr>
              <a:t>Isaacson</a:t>
            </a: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21" name="矩形 2"/>
          <p:cNvSpPr>
            <a:spLocks noChangeArrowheads="1"/>
          </p:cNvSpPr>
          <p:nvPr/>
        </p:nvSpPr>
        <p:spPr bwMode="auto">
          <a:xfrm>
            <a:off x="3611556" y="2595339"/>
            <a:ext cx="2808288"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algn="ctr">
              <a:buFont typeface="Arial" charset="0"/>
              <a:buNone/>
            </a:pPr>
            <a:r>
              <a:rPr lang="en-US" altLang="zh-CN" sz="3200" b="1" dirty="0" smtClean="0">
                <a:solidFill>
                  <a:schemeClr val="bg1"/>
                </a:solidFill>
                <a:latin typeface="造字工房言宋（非商用）常规体" charset="0"/>
                <a:ea typeface="造字工房言宋（非商用）常规体" charset="0"/>
                <a:cs typeface="造字工房言宋（非商用）常规体" charset="0"/>
              </a:rPr>
              <a:t>1963</a:t>
            </a:r>
            <a:endParaRPr lang="en-US" altLang="zh-CN" sz="3200" b="1" dirty="0">
              <a:solidFill>
                <a:schemeClr val="bg1"/>
              </a:solidFill>
              <a:latin typeface="造字工房言宋（非商用）常规体" charset="0"/>
              <a:ea typeface="造字工房言宋（非商用）常规体" charset="0"/>
              <a:cs typeface="造字工房言宋（非商用）常规体" charset="0"/>
            </a:endParaRPr>
          </a:p>
          <a:p>
            <a:pPr algn="ctr"/>
            <a:r>
              <a:rPr lang="en-US" altLang="zh-CN" sz="3200" b="1" dirty="0" err="1">
                <a:solidFill>
                  <a:schemeClr val="bg1"/>
                </a:solidFill>
                <a:latin typeface="造字工房言宋（非商用）常规体" charset="0"/>
                <a:ea typeface="造字工房言宋（非商用）常规体" charset="0"/>
                <a:cs typeface="造字工房言宋（非商用）常规体" charset="0"/>
              </a:rPr>
              <a:t>Iannis</a:t>
            </a:r>
            <a:r>
              <a:rPr lang="en-US" altLang="zh-CN" sz="3200" b="1" dirty="0">
                <a:solidFill>
                  <a:schemeClr val="bg1"/>
                </a:solidFill>
                <a:latin typeface="造字工房言宋（非商用）常规体" charset="0"/>
                <a:ea typeface="造字工房言宋（非商用）常规体" charset="0"/>
                <a:cs typeface="造字工房言宋（非商用）常规体" charset="0"/>
              </a:rPr>
              <a:t> </a:t>
            </a:r>
            <a:r>
              <a:rPr lang="en-US" altLang="zh-CN" sz="3200" b="1" dirty="0" err="1">
                <a:solidFill>
                  <a:schemeClr val="bg1"/>
                </a:solidFill>
                <a:latin typeface="造字工房言宋（非商用）常规体" charset="0"/>
                <a:ea typeface="造字工房言宋（非商用）常规体" charset="0"/>
                <a:cs typeface="造字工房言宋（非商用）常规体" charset="0"/>
              </a:rPr>
              <a:t>Xenakis</a:t>
            </a: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22" name="矩形 2"/>
          <p:cNvSpPr>
            <a:spLocks noChangeArrowheads="1"/>
          </p:cNvSpPr>
          <p:nvPr/>
        </p:nvSpPr>
        <p:spPr bwMode="auto">
          <a:xfrm>
            <a:off x="6910381" y="4279676"/>
            <a:ext cx="2808287"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algn="ctr"/>
            <a:r>
              <a:rPr lang="en-US" altLang="zh-CN" sz="3200" b="1" dirty="0" smtClean="0">
                <a:solidFill>
                  <a:schemeClr val="bg1"/>
                </a:solidFill>
                <a:latin typeface="造字工房言宋（非商用）常规体" charset="0"/>
                <a:ea typeface="造字工房言宋（非商用）常规体" charset="0"/>
                <a:cs typeface="造字工房言宋（非商用）常规体" charset="0"/>
              </a:rPr>
              <a:t>1995-</a:t>
            </a:r>
            <a:r>
              <a:rPr lang="cs-CZ" altLang="zh-CN" sz="3200" b="1" dirty="0" smtClean="0">
                <a:solidFill>
                  <a:schemeClr val="bg1"/>
                </a:solidFill>
                <a:latin typeface="造字工房言宋（非商用）常规体" charset="0"/>
                <a:ea typeface="造字工房言宋（非商用）常规体" charset="0"/>
                <a:cs typeface="造字工房言宋（非商用）常规体" charset="0"/>
              </a:rPr>
              <a:t>1997</a:t>
            </a:r>
            <a:endParaRPr lang="zh-CN" altLang="en-US" sz="3200" b="1" dirty="0" smtClean="0">
              <a:solidFill>
                <a:schemeClr val="bg1"/>
              </a:solidFill>
              <a:latin typeface="造字工房言宋（非商用）常规体" charset="0"/>
              <a:ea typeface="造字工房言宋（非商用）常规体" charset="0"/>
              <a:cs typeface="造字工房言宋（非商用）常规体" charset="0"/>
            </a:endParaRPr>
          </a:p>
          <a:p>
            <a:pPr algn="ctr"/>
            <a:r>
              <a:rPr lang="en-US" altLang="zh-CN" sz="3200" b="1" dirty="0" smtClean="0">
                <a:solidFill>
                  <a:schemeClr val="bg1"/>
                </a:solidFill>
                <a:latin typeface="造字工房言宋（非商用）常规体" charset="0"/>
                <a:ea typeface="造字工房言宋（非商用）常规体" charset="0"/>
                <a:cs typeface="造字工房言宋（非商用）常规体" charset="0"/>
              </a:rPr>
              <a:t>Burns</a:t>
            </a:r>
            <a:r>
              <a:rPr lang="zh-CN" altLang="en-US" sz="3200" b="1" dirty="0" smtClean="0">
                <a:solidFill>
                  <a:schemeClr val="bg1"/>
                </a:solidFill>
                <a:latin typeface="造字工房言宋（非商用）常规体" charset="0"/>
                <a:ea typeface="造字工房言宋（非商用）常规体" charset="0"/>
                <a:cs typeface="造字工房言宋（非商用）常规体" charset="0"/>
              </a:rPr>
              <a:t>、</a:t>
            </a:r>
            <a:r>
              <a:rPr lang="en-US" altLang="zh-CN" sz="3200" b="1" dirty="0">
                <a:solidFill>
                  <a:schemeClr val="bg1"/>
                </a:solidFill>
                <a:latin typeface="造字工房言宋（非商用）常规体" charset="0"/>
                <a:ea typeface="造字工房言宋（非商用）常规体" charset="0"/>
                <a:cs typeface="造字工房言宋（非商用）常规体" charset="0"/>
              </a:rPr>
              <a:t>Grout</a:t>
            </a:r>
            <a:endParaRPr lang="zh-CN" altLang="en-US" sz="3200" b="1" dirty="0">
              <a:solidFill>
                <a:schemeClr val="bg1"/>
              </a:solidFill>
              <a:latin typeface="造字工房言宋（非商用）常规体" charset="0"/>
              <a:ea typeface="造字工房言宋（非商用）常规体" charset="0"/>
              <a:cs typeface="造字工房言宋（非商用）常规体" charset="0"/>
            </a:endParaRPr>
          </a:p>
        </p:txBody>
      </p:sp>
      <p:sp>
        <p:nvSpPr>
          <p:cNvPr id="23" name="文本框 22"/>
          <p:cNvSpPr txBox="1"/>
          <p:nvPr/>
        </p:nvSpPr>
        <p:spPr>
          <a:xfrm>
            <a:off x="10171906" y="2930294"/>
            <a:ext cx="1785937" cy="1938992"/>
          </a:xfrm>
          <a:prstGeom prst="rect">
            <a:avLst/>
          </a:prstGeom>
          <a:noFill/>
        </p:spPr>
        <p:txBody>
          <a:bodyPr wrap="square" rtlCol="0">
            <a:spAutoFit/>
          </a:bodyPr>
          <a:lstStyle/>
          <a:p>
            <a:r>
              <a:rPr kumimoji="1" lang="zh-CN" altLang="en-US" sz="2400" b="1" dirty="0" smtClean="0">
                <a:solidFill>
                  <a:schemeClr val="bg1"/>
                </a:solidFill>
              </a:rPr>
              <a:t>  </a:t>
            </a:r>
            <a:r>
              <a:rPr kumimoji="1" lang="en-US" altLang="zh-CN" sz="2400" b="1" dirty="0" smtClean="0">
                <a:solidFill>
                  <a:schemeClr val="bg1"/>
                </a:solidFill>
              </a:rPr>
              <a:t>2013-2015</a:t>
            </a:r>
            <a:endParaRPr kumimoji="1" lang="zh-CN" altLang="en-US" sz="2400" b="1" dirty="0" smtClean="0">
              <a:solidFill>
                <a:schemeClr val="bg1"/>
              </a:solidFill>
            </a:endParaRPr>
          </a:p>
          <a:p>
            <a:r>
              <a:rPr kumimoji="1" lang="zh-CN" altLang="en-US" sz="2400" b="1" dirty="0" smtClean="0">
                <a:solidFill>
                  <a:schemeClr val="bg1"/>
                </a:solidFill>
              </a:rPr>
              <a:t>使用于不同领域的神经网络</a:t>
            </a:r>
            <a:r>
              <a:rPr kumimoji="1" lang="zh-CN" altLang="en-US" sz="2400" b="1" dirty="0" smtClean="0">
                <a:solidFill>
                  <a:schemeClr val="bg1"/>
                </a:solidFill>
              </a:rPr>
              <a:t>结构</a:t>
            </a:r>
            <a:r>
              <a:rPr kumimoji="1" lang="en-US" altLang="zh-CN" sz="2400" b="1" dirty="0" smtClean="0">
                <a:solidFill>
                  <a:schemeClr val="bg1"/>
                </a:solidFill>
              </a:rPr>
              <a:t>RNN</a:t>
            </a:r>
            <a:r>
              <a:rPr kumimoji="1" lang="zh-CN" altLang="en-US" sz="2400" b="1" dirty="0" smtClean="0">
                <a:solidFill>
                  <a:schemeClr val="bg1"/>
                </a:solidFill>
              </a:rPr>
              <a:t>、</a:t>
            </a:r>
            <a:r>
              <a:rPr kumimoji="1" lang="en-US" altLang="zh-CN" sz="2400" b="1" dirty="0" smtClean="0">
                <a:solidFill>
                  <a:schemeClr val="bg1"/>
                </a:solidFill>
              </a:rPr>
              <a:t>LSTM</a:t>
            </a:r>
            <a:endParaRPr kumimoji="1" lang="zh-CN" altLang="en-US" sz="2400" b="1" dirty="0">
              <a:solidFill>
                <a:schemeClr val="bg1"/>
              </a:solidFill>
            </a:endParaRPr>
          </a:p>
        </p:txBody>
      </p:sp>
      <p:sp>
        <p:nvSpPr>
          <p:cNvPr id="4" name="文本框 3"/>
          <p:cNvSpPr txBox="1"/>
          <p:nvPr/>
        </p:nvSpPr>
        <p:spPr>
          <a:xfrm>
            <a:off x="4248138" y="6470924"/>
            <a:ext cx="7166096" cy="369332"/>
          </a:xfrm>
          <a:prstGeom prst="rect">
            <a:avLst/>
          </a:prstGeom>
          <a:noFill/>
        </p:spPr>
        <p:txBody>
          <a:bodyPr wrap="square" rtlCol="0">
            <a:spAutoFit/>
          </a:bodyPr>
          <a:lstStyle/>
          <a:p>
            <a:r>
              <a:rPr kumimoji="1" lang="en-US" altLang="zh-CN" dirty="0">
                <a:solidFill>
                  <a:schemeClr val="bg1"/>
                </a:solidFill>
              </a:rPr>
              <a:t>https://</a:t>
            </a:r>
            <a:r>
              <a:rPr kumimoji="1" lang="en-US" altLang="zh-CN" dirty="0" err="1">
                <a:solidFill>
                  <a:schemeClr val="bg1"/>
                </a:solidFill>
              </a:rPr>
              <a:t>ccrma.stanford.edu</a:t>
            </a:r>
            <a:r>
              <a:rPr kumimoji="1" lang="en-US" altLang="zh-CN" dirty="0">
                <a:solidFill>
                  <a:schemeClr val="bg1"/>
                </a:solidFill>
              </a:rPr>
              <a:t>/~</a:t>
            </a:r>
            <a:r>
              <a:rPr kumimoji="1" lang="en-US" altLang="zh-CN" dirty="0" err="1">
                <a:solidFill>
                  <a:schemeClr val="bg1"/>
                </a:solidFill>
              </a:rPr>
              <a:t>blackrse</a:t>
            </a:r>
            <a:r>
              <a:rPr kumimoji="1" lang="en-US" altLang="zh-CN" dirty="0">
                <a:solidFill>
                  <a:schemeClr val="bg1"/>
                </a:solidFill>
              </a:rPr>
              <a:t>/</a:t>
            </a:r>
            <a:r>
              <a:rPr kumimoji="1" lang="en-US" altLang="zh-CN" dirty="0" err="1">
                <a:solidFill>
                  <a:schemeClr val="bg1"/>
                </a:solidFill>
              </a:rPr>
              <a:t>algorithm.html#computer</a:t>
            </a:r>
            <a:endParaRPr kumimoji="1" lang="zh-CN" altLang="en-US" dirty="0">
              <a:solidFill>
                <a:schemeClr val="bg1"/>
              </a:solidFill>
            </a:endParaRPr>
          </a:p>
        </p:txBody>
      </p:sp>
    </p:spTree>
    <p:extLst>
      <p:ext uri="{BB962C8B-B14F-4D97-AF65-F5344CB8AC3E}">
        <p14:creationId xmlns:p14="http://schemas.microsoft.com/office/powerpoint/2010/main" val="1501337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12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31900"/>
            <a:ext cx="9144000" cy="4394200"/>
          </a:xfrm>
          <a:prstGeom prst="rect">
            <a:avLst/>
          </a:prstGeom>
        </p:spPr>
      </p:pic>
      <p:sp>
        <p:nvSpPr>
          <p:cNvPr id="12" name="文本框 11"/>
          <p:cNvSpPr txBox="1"/>
          <p:nvPr/>
        </p:nvSpPr>
        <p:spPr>
          <a:xfrm>
            <a:off x="2584854" y="5925234"/>
            <a:ext cx="6826469" cy="646331"/>
          </a:xfrm>
          <a:prstGeom prst="rect">
            <a:avLst/>
          </a:prstGeom>
          <a:noFill/>
        </p:spPr>
        <p:txBody>
          <a:bodyPr wrap="square" rtlCol="0">
            <a:spAutoFit/>
          </a:bodyPr>
          <a:lstStyle/>
          <a:p>
            <a:r>
              <a:rPr lang="en-US" altLang="zh-CN" dirty="0">
                <a:solidFill>
                  <a:schemeClr val="bg1"/>
                </a:solidFill>
              </a:rPr>
              <a:t>RNN</a:t>
            </a:r>
            <a:r>
              <a:rPr lang="zh-CN" altLang="en-US" dirty="0">
                <a:solidFill>
                  <a:schemeClr val="bg1"/>
                </a:solidFill>
              </a:rPr>
              <a:t>这个模型中有</a:t>
            </a:r>
            <a:r>
              <a:rPr lang="en-US" altLang="zh-CN" dirty="0">
                <a:solidFill>
                  <a:schemeClr val="bg1"/>
                </a:solidFill>
              </a:rPr>
              <a:t>key layer, press layer, chord layer, drum layer</a:t>
            </a:r>
            <a:r>
              <a:rPr lang="zh-CN" altLang="en-US" dirty="0">
                <a:solidFill>
                  <a:schemeClr val="bg1"/>
                </a:solidFill>
              </a:rPr>
              <a:t>等结构，在模型设计和合成的过程中也考虑了</a:t>
            </a:r>
            <a:r>
              <a:rPr lang="en-US" altLang="zh-CN" dirty="0">
                <a:solidFill>
                  <a:schemeClr val="bg1"/>
                </a:solidFill>
              </a:rPr>
              <a:t>scale</a:t>
            </a:r>
            <a:r>
              <a:rPr lang="zh-CN" altLang="en-US" dirty="0">
                <a:solidFill>
                  <a:schemeClr val="bg1"/>
                </a:solidFill>
              </a:rPr>
              <a:t>和</a:t>
            </a:r>
            <a:r>
              <a:rPr lang="en-US" altLang="zh-CN" dirty="0">
                <a:solidFill>
                  <a:schemeClr val="bg1"/>
                </a:solidFill>
              </a:rPr>
              <a:t>chord</a:t>
            </a:r>
            <a:r>
              <a:rPr lang="zh-CN" altLang="en-US" dirty="0">
                <a:solidFill>
                  <a:schemeClr val="bg1"/>
                </a:solidFill>
              </a:rPr>
              <a:t>等音乐因素</a:t>
            </a:r>
            <a:endParaRPr kumimoji="1" lang="zh-CN" altLang="en-US" dirty="0">
              <a:solidFill>
                <a:schemeClr val="bg1"/>
              </a:solidFill>
            </a:endParaRPr>
          </a:p>
        </p:txBody>
      </p:sp>
    </p:spTree>
    <p:extLst>
      <p:ext uri="{BB962C8B-B14F-4D97-AF65-F5344CB8AC3E}">
        <p14:creationId xmlns:p14="http://schemas.microsoft.com/office/powerpoint/2010/main" val="1212772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91" y="1277987"/>
            <a:ext cx="8115300" cy="4309338"/>
          </a:xfrm>
          <a:prstGeom prst="rect">
            <a:avLst/>
          </a:prstGeom>
        </p:spPr>
      </p:pic>
      <p:sp>
        <p:nvSpPr>
          <p:cNvPr id="12" name="文本框 11"/>
          <p:cNvSpPr txBox="1"/>
          <p:nvPr/>
        </p:nvSpPr>
        <p:spPr>
          <a:xfrm>
            <a:off x="9080691" y="1277987"/>
            <a:ext cx="2839709" cy="4708981"/>
          </a:xfrm>
          <a:prstGeom prst="rect">
            <a:avLst/>
          </a:prstGeom>
          <a:noFill/>
        </p:spPr>
        <p:txBody>
          <a:bodyPr wrap="square" rtlCol="0">
            <a:spAutoFit/>
          </a:bodyPr>
          <a:lstStyle/>
          <a:p>
            <a:r>
              <a:rPr lang="en-US" altLang="zh-CN" sz="2000" b="1" dirty="0">
                <a:solidFill>
                  <a:schemeClr val="bg1"/>
                </a:solidFill>
              </a:rPr>
              <a:t>Action</a:t>
            </a:r>
            <a:r>
              <a:rPr lang="zh-CN" altLang="en-US" sz="2000" dirty="0">
                <a:solidFill>
                  <a:schemeClr val="bg1"/>
                </a:solidFill>
              </a:rPr>
              <a:t>是</a:t>
            </a:r>
            <a:r>
              <a:rPr lang="zh-CN" altLang="en-US" sz="2000" b="1" dirty="0">
                <a:solidFill>
                  <a:schemeClr val="bg1"/>
                </a:solidFill>
              </a:rPr>
              <a:t>下一个</a:t>
            </a:r>
            <a:r>
              <a:rPr lang="en-US" altLang="zh-CN" sz="2000" b="1" dirty="0" smtClean="0">
                <a:solidFill>
                  <a:schemeClr val="bg1"/>
                </a:solidFill>
              </a:rPr>
              <a:t>note</a:t>
            </a:r>
            <a:endParaRPr lang="zh-CN" altLang="en-US" sz="2000" dirty="0" smtClean="0">
              <a:solidFill>
                <a:schemeClr val="bg1"/>
              </a:solidFill>
            </a:endParaRPr>
          </a:p>
          <a:p>
            <a:endParaRPr lang="zh-CN" altLang="en-US" sz="2000" b="1" dirty="0">
              <a:solidFill>
                <a:schemeClr val="bg1"/>
              </a:solidFill>
            </a:endParaRPr>
          </a:p>
          <a:p>
            <a:r>
              <a:rPr lang="en-US" altLang="zh-CN" sz="2000" b="1" dirty="0" smtClean="0">
                <a:solidFill>
                  <a:schemeClr val="bg1"/>
                </a:solidFill>
              </a:rPr>
              <a:t>State</a:t>
            </a:r>
            <a:r>
              <a:rPr lang="zh-CN" altLang="en-US" sz="2000" dirty="0">
                <a:solidFill>
                  <a:schemeClr val="bg1"/>
                </a:solidFill>
              </a:rPr>
              <a:t>为</a:t>
            </a:r>
            <a:r>
              <a:rPr lang="zh-CN" altLang="en-US" sz="2000" b="1" dirty="0">
                <a:solidFill>
                  <a:schemeClr val="bg1"/>
                </a:solidFill>
              </a:rPr>
              <a:t>已经作出的</a:t>
            </a:r>
            <a:r>
              <a:rPr lang="zh-CN" altLang="en-US" sz="2000" b="1" dirty="0" smtClean="0">
                <a:solidFill>
                  <a:schemeClr val="bg1"/>
                </a:solidFill>
              </a:rPr>
              <a:t>曲子</a:t>
            </a:r>
          </a:p>
          <a:p>
            <a:endParaRPr lang="zh-CN" altLang="en-US" sz="2000" b="1" dirty="0">
              <a:solidFill>
                <a:schemeClr val="bg1"/>
              </a:solidFill>
            </a:endParaRPr>
          </a:p>
          <a:p>
            <a:r>
              <a:rPr lang="en-US" altLang="zh-CN" sz="2000" b="1" dirty="0" smtClean="0">
                <a:solidFill>
                  <a:schemeClr val="bg1"/>
                </a:solidFill>
              </a:rPr>
              <a:t>Reward</a:t>
            </a:r>
            <a:r>
              <a:rPr lang="zh-CN" altLang="en-US" sz="2000" dirty="0">
                <a:solidFill>
                  <a:schemeClr val="bg1"/>
                </a:solidFill>
              </a:rPr>
              <a:t>为</a:t>
            </a:r>
            <a:r>
              <a:rPr lang="en-US" altLang="zh-CN" sz="2000" b="1" dirty="0">
                <a:solidFill>
                  <a:schemeClr val="bg1"/>
                </a:solidFill>
              </a:rPr>
              <a:t>Music Theory</a:t>
            </a:r>
            <a:r>
              <a:rPr lang="zh-CN" altLang="en-US" sz="2000" dirty="0">
                <a:solidFill>
                  <a:schemeClr val="bg1"/>
                </a:solidFill>
              </a:rPr>
              <a:t>及音乐上下文，使用了</a:t>
            </a:r>
            <a:r>
              <a:rPr lang="en-US" altLang="zh-CN" sz="2000" b="1" dirty="0">
                <a:solidFill>
                  <a:schemeClr val="bg1"/>
                </a:solidFill>
              </a:rPr>
              <a:t>Music Theory</a:t>
            </a:r>
            <a:r>
              <a:rPr lang="zh-CN" altLang="en-US" sz="2000" dirty="0">
                <a:solidFill>
                  <a:schemeClr val="bg1"/>
                </a:solidFill>
              </a:rPr>
              <a:t>作为</a:t>
            </a:r>
            <a:r>
              <a:rPr lang="en-US" altLang="zh-CN" sz="2000" dirty="0">
                <a:solidFill>
                  <a:schemeClr val="bg1"/>
                </a:solidFill>
              </a:rPr>
              <a:t>Reward</a:t>
            </a:r>
            <a:r>
              <a:rPr lang="zh-CN" altLang="en-US" sz="2000" dirty="0">
                <a:solidFill>
                  <a:schemeClr val="bg1"/>
                </a:solidFill>
              </a:rPr>
              <a:t>之一，比如有</a:t>
            </a:r>
            <a:r>
              <a:rPr lang="en-US" altLang="zh-CN" sz="2000" b="1" dirty="0">
                <a:solidFill>
                  <a:schemeClr val="bg1"/>
                </a:solidFill>
              </a:rPr>
              <a:t>Stay in key</a:t>
            </a:r>
            <a:r>
              <a:rPr lang="zh-CN" altLang="en-US" sz="2000" dirty="0">
                <a:solidFill>
                  <a:schemeClr val="bg1"/>
                </a:solidFill>
              </a:rPr>
              <a:t>、</a:t>
            </a:r>
            <a:r>
              <a:rPr lang="en-US" altLang="zh-CN" sz="2000" b="1" dirty="0">
                <a:solidFill>
                  <a:schemeClr val="bg1"/>
                </a:solidFill>
              </a:rPr>
              <a:t>Begin and end with the tonic note</a:t>
            </a:r>
            <a:r>
              <a:rPr lang="zh-CN" altLang="en-US" sz="2000" dirty="0">
                <a:solidFill>
                  <a:schemeClr val="bg1"/>
                </a:solidFill>
              </a:rPr>
              <a:t>、</a:t>
            </a:r>
            <a:r>
              <a:rPr lang="en-US" altLang="zh-CN" sz="2000" b="1" dirty="0">
                <a:solidFill>
                  <a:schemeClr val="bg1"/>
                </a:solidFill>
              </a:rPr>
              <a:t>Avoid excessively repeated notes</a:t>
            </a:r>
            <a:r>
              <a:rPr lang="zh-CN" altLang="en-US" sz="2000" dirty="0">
                <a:solidFill>
                  <a:schemeClr val="bg1"/>
                </a:solidFill>
              </a:rPr>
              <a:t>等方面。</a:t>
            </a:r>
          </a:p>
          <a:p>
            <a:r>
              <a:rPr lang="zh-CN" altLang="en-US" sz="2000" dirty="0">
                <a:solidFill>
                  <a:schemeClr val="bg1"/>
                </a:solidFill>
              </a:rPr>
              <a:t/>
            </a:r>
            <a:br>
              <a:rPr lang="zh-CN" altLang="en-US" sz="2000" dirty="0">
                <a:solidFill>
                  <a:schemeClr val="bg1"/>
                </a:solidFill>
              </a:rPr>
            </a:br>
            <a:r>
              <a:rPr lang="zh-CN" altLang="en-US" sz="2000" dirty="0">
                <a:solidFill>
                  <a:schemeClr val="bg1"/>
                </a:solidFill>
              </a:rPr>
              <a:t/>
            </a:r>
            <a:br>
              <a:rPr lang="zh-CN" altLang="en-US" sz="2000" dirty="0">
                <a:solidFill>
                  <a:schemeClr val="bg1"/>
                </a:solidFill>
              </a:rPr>
            </a:br>
            <a:endParaRPr kumimoji="1" lang="zh-CN" altLang="en-US" sz="2000" dirty="0">
              <a:solidFill>
                <a:schemeClr val="bg1"/>
              </a:solidFill>
            </a:endParaRPr>
          </a:p>
        </p:txBody>
      </p:sp>
    </p:spTree>
    <p:extLst>
      <p:ext uri="{BB962C8B-B14F-4D97-AF65-F5344CB8AC3E}">
        <p14:creationId xmlns:p14="http://schemas.microsoft.com/office/powerpoint/2010/main" val="1933993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12" name="文本框 11"/>
          <p:cNvSpPr txBox="1"/>
          <p:nvPr/>
        </p:nvSpPr>
        <p:spPr>
          <a:xfrm>
            <a:off x="2981070" y="1417828"/>
            <a:ext cx="6211614" cy="4832092"/>
          </a:xfrm>
          <a:prstGeom prst="rect">
            <a:avLst/>
          </a:prstGeom>
          <a:noFill/>
        </p:spPr>
        <p:txBody>
          <a:bodyPr wrap="square" rtlCol="0">
            <a:spAutoFit/>
          </a:bodyPr>
          <a:lstStyle/>
          <a:p>
            <a:r>
              <a:rPr lang="zh-CN" altLang="en-US" sz="4400" dirty="0">
                <a:solidFill>
                  <a:schemeClr val="bg1"/>
                </a:solidFill>
                <a:latin typeface="Billboard" charset="0"/>
                <a:ea typeface="张海山锐谐体" charset="0"/>
              </a:rPr>
              <a:t>二、</a:t>
            </a:r>
            <a:r>
              <a:rPr lang="zh-CN" altLang="en-US" sz="4400" dirty="0" smtClean="0">
                <a:solidFill>
                  <a:schemeClr val="bg1"/>
                </a:solidFill>
                <a:latin typeface="Billboard" charset="0"/>
                <a:ea typeface="张海山锐谐体" charset="0"/>
              </a:rPr>
              <a:t>案例</a:t>
            </a:r>
          </a:p>
          <a:p>
            <a:endParaRPr lang="zh-CN" altLang="en-US" sz="4400" dirty="0" smtClean="0">
              <a:solidFill>
                <a:schemeClr val="bg1"/>
              </a:solidFill>
              <a:latin typeface="Billboard" charset="0"/>
              <a:ea typeface="张海山锐谐体" charset="0"/>
            </a:endParaRPr>
          </a:p>
          <a:p>
            <a:r>
              <a:rPr lang="zh-CN" altLang="en-US" sz="4400" dirty="0">
                <a:solidFill>
                  <a:schemeClr val="bg1"/>
                </a:solidFill>
                <a:latin typeface="Billboard" charset="0"/>
                <a:ea typeface="张海山锐谐体" charset="0"/>
              </a:rPr>
              <a:t> </a:t>
            </a:r>
            <a:r>
              <a:rPr lang="zh-CN" altLang="en-US" sz="4400" dirty="0" smtClean="0">
                <a:solidFill>
                  <a:schemeClr val="bg1"/>
                </a:solidFill>
                <a:latin typeface="Billboard" charset="0"/>
                <a:ea typeface="张海山锐谐体" charset="0"/>
              </a:rPr>
              <a:t>             </a:t>
            </a:r>
            <a:r>
              <a:rPr lang="en-US" altLang="zh-CN" sz="4400" dirty="0" smtClean="0">
                <a:solidFill>
                  <a:schemeClr val="bg1"/>
                </a:solidFill>
                <a:latin typeface="Billboard" charset="0"/>
                <a:ea typeface="张海山锐谐体" charset="0"/>
              </a:rPr>
              <a:t>--</a:t>
            </a:r>
            <a:r>
              <a:rPr lang="zh-CN" altLang="en-US" sz="4400" dirty="0" smtClean="0">
                <a:solidFill>
                  <a:schemeClr val="bg1"/>
                </a:solidFill>
                <a:latin typeface="Billboard" charset="0"/>
                <a:ea typeface="张海山锐谐体" charset="0"/>
              </a:rPr>
              <a:t>辅助工具</a:t>
            </a:r>
          </a:p>
          <a:p>
            <a:r>
              <a:rPr lang="zh-CN" altLang="en-US" sz="4400" dirty="0">
                <a:solidFill>
                  <a:schemeClr val="bg1"/>
                </a:solidFill>
                <a:latin typeface="Billboard" charset="0"/>
                <a:ea typeface="张海山锐谐体" charset="0"/>
              </a:rPr>
              <a:t> </a:t>
            </a:r>
            <a:r>
              <a:rPr lang="zh-CN" altLang="en-US" sz="4400" dirty="0" smtClean="0">
                <a:solidFill>
                  <a:schemeClr val="bg1"/>
                </a:solidFill>
                <a:latin typeface="Billboard" charset="0"/>
                <a:ea typeface="张海山锐谐体" charset="0"/>
              </a:rPr>
              <a:t>             </a:t>
            </a:r>
            <a:r>
              <a:rPr lang="en-US" altLang="zh-CN" sz="4400" dirty="0" smtClean="0">
                <a:solidFill>
                  <a:schemeClr val="bg1"/>
                </a:solidFill>
                <a:latin typeface="Billboard" charset="0"/>
                <a:ea typeface="张海山锐谐体" charset="0"/>
              </a:rPr>
              <a:t>--</a:t>
            </a:r>
            <a:r>
              <a:rPr lang="zh-CN" altLang="en-US" sz="4400" dirty="0" smtClean="0">
                <a:solidFill>
                  <a:schemeClr val="bg1"/>
                </a:solidFill>
                <a:latin typeface="Billboard" charset="0"/>
                <a:ea typeface="张海山锐谐体" charset="0"/>
              </a:rPr>
              <a:t>协同合作</a:t>
            </a:r>
          </a:p>
          <a:p>
            <a:r>
              <a:rPr lang="zh-CN" altLang="en-US" sz="4400" dirty="0" smtClean="0">
                <a:solidFill>
                  <a:schemeClr val="bg1"/>
                </a:solidFill>
                <a:latin typeface="Billboard" charset="0"/>
                <a:ea typeface="张海山锐谐体" charset="0"/>
              </a:rPr>
              <a:t>              </a:t>
            </a:r>
            <a:r>
              <a:rPr lang="en-US" altLang="zh-CN" sz="4400" dirty="0" smtClean="0">
                <a:solidFill>
                  <a:schemeClr val="bg1"/>
                </a:solidFill>
                <a:latin typeface="Billboard" charset="0"/>
                <a:ea typeface="张海山锐谐体" charset="0"/>
              </a:rPr>
              <a:t>--</a:t>
            </a:r>
            <a:r>
              <a:rPr lang="zh-CN" altLang="en-US" sz="4400" dirty="0" smtClean="0">
                <a:solidFill>
                  <a:schemeClr val="bg1"/>
                </a:solidFill>
                <a:latin typeface="Billboard" charset="0"/>
                <a:ea typeface="张海山锐谐体" charset="0"/>
              </a:rPr>
              <a:t>独立创作</a:t>
            </a:r>
            <a:endParaRPr lang="zh-CN" altLang="en-US" sz="4400" dirty="0" smtClean="0">
              <a:solidFill>
                <a:schemeClr val="bg1"/>
              </a:solidFill>
              <a:latin typeface="Billboard" charset="0"/>
              <a:ea typeface="张海山锐谐体" charset="0"/>
            </a:endParaRPr>
          </a:p>
          <a:p>
            <a:r>
              <a:rPr lang="zh-CN" altLang="en-US" sz="4400" dirty="0">
                <a:solidFill>
                  <a:schemeClr val="bg1"/>
                </a:solidFill>
                <a:latin typeface="Billboard" charset="0"/>
                <a:ea typeface="张海山锐谐体" charset="0"/>
              </a:rPr>
              <a:t> </a:t>
            </a:r>
            <a:r>
              <a:rPr lang="zh-CN" altLang="en-US" sz="4400" dirty="0" smtClean="0">
                <a:solidFill>
                  <a:schemeClr val="bg1"/>
                </a:solidFill>
                <a:latin typeface="Billboard" charset="0"/>
                <a:ea typeface="张海山锐谐体" charset="0"/>
              </a:rPr>
              <a:t>   </a:t>
            </a:r>
            <a:endParaRPr lang="zh-CN" altLang="en-US" sz="4400" dirty="0">
              <a:solidFill>
                <a:schemeClr val="bg1"/>
              </a:solidFill>
              <a:latin typeface="Billboard" charset="0"/>
              <a:ea typeface="张海山锐谐体" charset="0"/>
            </a:endParaRPr>
          </a:p>
          <a:p>
            <a:endParaRPr kumimoji="1" lang="zh-CN" altLang="en-US" sz="4400" dirty="0"/>
          </a:p>
        </p:txBody>
      </p:sp>
    </p:spTree>
    <p:extLst>
      <p:ext uri="{BB962C8B-B14F-4D97-AF65-F5344CB8AC3E}">
        <p14:creationId xmlns:p14="http://schemas.microsoft.com/office/powerpoint/2010/main" val="49481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11" name="文本框 10"/>
          <p:cNvSpPr txBox="1"/>
          <p:nvPr/>
        </p:nvSpPr>
        <p:spPr>
          <a:xfrm>
            <a:off x="822326" y="1008993"/>
            <a:ext cx="2175641" cy="369332"/>
          </a:xfrm>
          <a:prstGeom prst="rect">
            <a:avLst/>
          </a:prstGeom>
          <a:noFill/>
        </p:spPr>
        <p:txBody>
          <a:bodyPr wrap="square" rtlCol="0">
            <a:spAutoFit/>
          </a:bodyPr>
          <a:lstStyle/>
          <a:p>
            <a:r>
              <a:rPr kumimoji="1" lang="zh-CN" altLang="en-US" dirty="0" smtClean="0">
                <a:solidFill>
                  <a:schemeClr val="bg1"/>
                </a:solidFill>
              </a:rPr>
              <a:t>一、辅助工具</a:t>
            </a:r>
            <a:endParaRPr kumimoji="1" lang="zh-CN" altLang="en-US" dirty="0">
              <a:solidFill>
                <a:schemeClr val="bg1"/>
              </a:solidFill>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74" y="1930365"/>
            <a:ext cx="1625600" cy="1625600"/>
          </a:xfrm>
          <a:prstGeom prst="rect">
            <a:avLst/>
          </a:prstGeom>
        </p:spPr>
      </p:pic>
      <p:sp>
        <p:nvSpPr>
          <p:cNvPr id="13" name="文本框 12"/>
          <p:cNvSpPr txBox="1"/>
          <p:nvPr/>
        </p:nvSpPr>
        <p:spPr>
          <a:xfrm>
            <a:off x="2456648" y="3918819"/>
            <a:ext cx="2015468" cy="378372"/>
          </a:xfrm>
          <a:prstGeom prst="rect">
            <a:avLst/>
          </a:prstGeom>
          <a:noFill/>
        </p:spPr>
        <p:txBody>
          <a:bodyPr wrap="square" rtlCol="0">
            <a:spAutoFit/>
          </a:bodyPr>
          <a:lstStyle/>
          <a:p>
            <a:r>
              <a:rPr kumimoji="1" lang="zh-CN" altLang="en-US" dirty="0" smtClean="0">
                <a:solidFill>
                  <a:schemeClr val="bg1"/>
                </a:solidFill>
              </a:rPr>
              <a:t>嘿啪</a:t>
            </a:r>
            <a:endParaRPr kumimoji="1" lang="zh-CN" altLang="en-US" dirty="0">
              <a:solidFill>
                <a:schemeClr val="bg1"/>
              </a:solidFill>
            </a:endParaRPr>
          </a:p>
        </p:txBody>
      </p:sp>
      <p:sp>
        <p:nvSpPr>
          <p:cNvPr id="14" name="文本框 13"/>
          <p:cNvSpPr txBox="1"/>
          <p:nvPr/>
        </p:nvSpPr>
        <p:spPr>
          <a:xfrm>
            <a:off x="1775336" y="5130210"/>
            <a:ext cx="2159876" cy="1200329"/>
          </a:xfrm>
          <a:prstGeom prst="rect">
            <a:avLst/>
          </a:prstGeom>
          <a:noFill/>
        </p:spPr>
        <p:txBody>
          <a:bodyPr wrap="square" rtlCol="0">
            <a:spAutoFit/>
          </a:bodyPr>
          <a:lstStyle/>
          <a:p>
            <a:r>
              <a:rPr lang="zh-CN" altLang="en-US" dirty="0">
                <a:solidFill>
                  <a:schemeClr val="bg1"/>
                </a:solidFill>
              </a:rPr>
              <a:t>独白歌曲合成：随意在独白功能</a:t>
            </a:r>
            <a:r>
              <a:rPr lang="zh-CN" altLang="en-US" dirty="0" smtClean="0">
                <a:solidFill>
                  <a:schemeClr val="bg1"/>
                </a:solidFill>
              </a:rPr>
              <a:t>进行</a:t>
            </a:r>
            <a:r>
              <a:rPr lang="zh-CN" altLang="en-US" dirty="0" smtClean="0">
                <a:solidFill>
                  <a:schemeClr val="bg1"/>
                </a:solidFill>
              </a:rPr>
              <a:t>录音，</a:t>
            </a:r>
            <a:r>
              <a:rPr lang="zh-CN" altLang="en-US" dirty="0" smtClean="0">
                <a:solidFill>
                  <a:schemeClr val="bg1"/>
                </a:solidFill>
              </a:rPr>
              <a:t>后台</a:t>
            </a:r>
            <a:r>
              <a:rPr lang="zh-CN" altLang="en-US" dirty="0">
                <a:solidFill>
                  <a:schemeClr val="bg1"/>
                </a:solidFill>
              </a:rPr>
              <a:t>将对语音</a:t>
            </a:r>
            <a:r>
              <a:rPr lang="zh-CN" altLang="en-US">
                <a:solidFill>
                  <a:schemeClr val="bg1"/>
                </a:solidFill>
              </a:rPr>
              <a:t>进行</a:t>
            </a:r>
            <a:r>
              <a:rPr lang="zh-CN" altLang="en-US" smtClean="0">
                <a:solidFill>
                  <a:schemeClr val="bg1"/>
                </a:solidFill>
              </a:rPr>
              <a:t>合成</a:t>
            </a:r>
            <a:endParaRPr kumimoji="1" lang="zh-CN" altLang="en-US" dirty="0">
              <a:solidFill>
                <a:schemeClr val="bg1"/>
              </a:solidFill>
            </a:endParaRPr>
          </a:p>
        </p:txBody>
      </p:sp>
      <p:sp>
        <p:nvSpPr>
          <p:cNvPr id="15" name="文本框 14"/>
          <p:cNvSpPr txBox="1"/>
          <p:nvPr/>
        </p:nvSpPr>
        <p:spPr>
          <a:xfrm>
            <a:off x="1891608" y="4482868"/>
            <a:ext cx="2790496" cy="461665"/>
          </a:xfrm>
          <a:prstGeom prst="rect">
            <a:avLst/>
          </a:prstGeom>
          <a:noFill/>
        </p:spPr>
        <p:txBody>
          <a:bodyPr wrap="square" rtlCol="0">
            <a:spAutoFit/>
          </a:bodyPr>
          <a:lstStyle/>
          <a:p>
            <a:r>
              <a:rPr kumimoji="1" lang="zh-CN" altLang="en-US" sz="2400" dirty="0" smtClean="0">
                <a:solidFill>
                  <a:schemeClr val="bg1"/>
                </a:solidFill>
              </a:rPr>
              <a:t>语音→歌曲</a:t>
            </a:r>
            <a:endParaRPr kumimoji="1" lang="zh-CN" altLang="en-US" sz="2400" dirty="0">
              <a:solidFill>
                <a:schemeClr val="bg1"/>
              </a:solidFill>
            </a:endParaRPr>
          </a:p>
        </p:txBody>
      </p:sp>
      <p:sp>
        <p:nvSpPr>
          <p:cNvPr id="16" name="文本框 15"/>
          <p:cNvSpPr txBox="1"/>
          <p:nvPr/>
        </p:nvSpPr>
        <p:spPr>
          <a:xfrm>
            <a:off x="4351283" y="1930365"/>
            <a:ext cx="819807" cy="1671198"/>
          </a:xfrm>
          <a:prstGeom prst="rect">
            <a:avLst/>
          </a:prstGeom>
          <a:noFill/>
        </p:spPr>
        <p:txBody>
          <a:bodyPr vert="eaVert" wrap="square" rtlCol="0">
            <a:spAutoFit/>
          </a:bodyPr>
          <a:lstStyle/>
          <a:p>
            <a:endParaRPr kumimoji="1" lang="zh-CN" altLang="en-US"/>
          </a:p>
        </p:txBody>
      </p:sp>
      <p:sp>
        <p:nvSpPr>
          <p:cNvPr id="19" name="文本框 18"/>
          <p:cNvSpPr txBox="1"/>
          <p:nvPr/>
        </p:nvSpPr>
        <p:spPr>
          <a:xfrm>
            <a:off x="6728355" y="3918819"/>
            <a:ext cx="1634323" cy="369332"/>
          </a:xfrm>
          <a:prstGeom prst="rect">
            <a:avLst/>
          </a:prstGeom>
          <a:noFill/>
        </p:spPr>
        <p:txBody>
          <a:bodyPr wrap="square" rtlCol="0">
            <a:spAutoFit/>
          </a:bodyPr>
          <a:lstStyle/>
          <a:p>
            <a:r>
              <a:rPr kumimoji="1" lang="en-US" altLang="zh-CN" dirty="0" err="1" smtClean="0">
                <a:solidFill>
                  <a:schemeClr val="bg1"/>
                </a:solidFill>
              </a:rPr>
              <a:t>A</a:t>
            </a:r>
            <a:r>
              <a:rPr kumimoji="1" lang="en-US" altLang="zh-CN" dirty="0" err="1" smtClean="0">
                <a:solidFill>
                  <a:schemeClr val="bg1"/>
                </a:solidFill>
              </a:rPr>
              <a:t>mper</a:t>
            </a:r>
            <a:endParaRPr kumimoji="1" lang="zh-CN" altLang="en-US" dirty="0">
              <a:solidFill>
                <a:schemeClr val="bg1"/>
              </a:solidFill>
            </a:endParaRPr>
          </a:p>
        </p:txBody>
      </p:sp>
      <p:sp>
        <p:nvSpPr>
          <p:cNvPr id="20" name="文本框 19"/>
          <p:cNvSpPr txBox="1"/>
          <p:nvPr/>
        </p:nvSpPr>
        <p:spPr>
          <a:xfrm>
            <a:off x="6427876" y="4508919"/>
            <a:ext cx="2009175" cy="461665"/>
          </a:xfrm>
          <a:prstGeom prst="rect">
            <a:avLst/>
          </a:prstGeom>
          <a:noFill/>
        </p:spPr>
        <p:txBody>
          <a:bodyPr wrap="square" rtlCol="0">
            <a:spAutoFit/>
          </a:bodyPr>
          <a:lstStyle/>
          <a:p>
            <a:r>
              <a:rPr kumimoji="1" lang="zh-CN" altLang="en-US" sz="2400" dirty="0" smtClean="0">
                <a:solidFill>
                  <a:schemeClr val="bg1"/>
                </a:solidFill>
              </a:rPr>
              <a:t>情感→歌曲</a:t>
            </a:r>
            <a:endParaRPr kumimoji="1" lang="zh-CN" altLang="en-US" sz="2400" dirty="0">
              <a:solidFill>
                <a:schemeClr val="bg1"/>
              </a:solidFill>
            </a:endParaRPr>
          </a:p>
        </p:txBody>
      </p:sp>
      <p:sp>
        <p:nvSpPr>
          <p:cNvPr id="21" name="文本框 20"/>
          <p:cNvSpPr txBox="1"/>
          <p:nvPr/>
        </p:nvSpPr>
        <p:spPr>
          <a:xfrm>
            <a:off x="6211614" y="5096812"/>
            <a:ext cx="5202621" cy="1200329"/>
          </a:xfrm>
          <a:prstGeom prst="rect">
            <a:avLst/>
          </a:prstGeom>
          <a:noFill/>
        </p:spPr>
        <p:txBody>
          <a:bodyPr wrap="square" rtlCol="0">
            <a:spAutoFit/>
          </a:bodyPr>
          <a:lstStyle/>
          <a:p>
            <a:r>
              <a:rPr lang="zh-CN" altLang="en-US" dirty="0">
                <a:solidFill>
                  <a:schemeClr val="bg1"/>
                </a:solidFill>
              </a:rPr>
              <a:t>在该平台上，用户只需选择一个自己想要表达的情感、以及歌曲期望播放时长，然后点击“</a:t>
            </a:r>
            <a:r>
              <a:rPr lang="en-US" altLang="zh-CN" dirty="0">
                <a:solidFill>
                  <a:schemeClr val="bg1"/>
                </a:solidFill>
              </a:rPr>
              <a:t>Render</a:t>
            </a:r>
            <a:r>
              <a:rPr lang="zh-CN" altLang="en-US" dirty="0">
                <a:solidFill>
                  <a:schemeClr val="bg1"/>
                </a:solidFill>
              </a:rPr>
              <a:t>（渲染）”按键，人工智能就能在短短几秒钟时间内按照你所选择的歌曲类型编写一首歌。</a:t>
            </a:r>
            <a:endParaRPr kumimoji="1" lang="zh-CN" altLang="en-US" dirty="0">
              <a:solidFill>
                <a:schemeClr val="bg1"/>
              </a:solidFill>
            </a:endParaRPr>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764" y="1764462"/>
            <a:ext cx="4762111" cy="1738973"/>
          </a:xfrm>
          <a:prstGeom prst="rect">
            <a:avLst/>
          </a:prstGeom>
        </p:spPr>
      </p:pic>
    </p:spTree>
    <p:extLst>
      <p:ext uri="{BB962C8B-B14F-4D97-AF65-F5344CB8AC3E}">
        <p14:creationId xmlns:p14="http://schemas.microsoft.com/office/powerpoint/2010/main" val="20946261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822326" y="179386"/>
            <a:ext cx="10242549" cy="523036"/>
            <a:chOff x="1" y="0"/>
            <a:chExt cx="10241332" cy="523220"/>
          </a:xfrm>
        </p:grpSpPr>
        <p:sp>
          <p:nvSpPr>
            <p:cNvPr id="4" name="文本框 90"/>
            <p:cNvSpPr txBox="1">
              <a:spLocks noChangeArrowheads="1"/>
            </p:cNvSpPr>
            <p:nvPr/>
          </p:nvSpPr>
          <p:spPr bwMode="auto">
            <a:xfrm>
              <a:off x="3928649" y="0"/>
              <a:ext cx="2493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a:solidFill>
                    <a:schemeClr val="tx1"/>
                  </a:solidFill>
                  <a:latin typeface="Calibri" charset="0"/>
                  <a:ea typeface="宋体" charset="0"/>
                </a:defRPr>
              </a:lvl9pPr>
            </a:lstStyle>
            <a:p>
              <a:pPr algn="ctr" eaLnBrk="1" hangingPunct="1"/>
              <a:r>
                <a:rPr lang="en-US" altLang="zh-CN" sz="2800" b="1" dirty="0" smtClean="0">
                  <a:solidFill>
                    <a:schemeClr val="bg1"/>
                  </a:solidFill>
                  <a:latin typeface="微软雅黑" charset="0"/>
                  <a:ea typeface="微软雅黑" charset="0"/>
                </a:rPr>
                <a:t>Neural-art</a:t>
              </a:r>
              <a:endParaRPr lang="zh-CN" altLang="en-US" sz="2800" b="1" dirty="0">
                <a:solidFill>
                  <a:schemeClr val="bg1"/>
                </a:solidFill>
                <a:latin typeface="微软雅黑" charset="0"/>
                <a:ea typeface="微软雅黑" charset="0"/>
              </a:endParaRPr>
            </a:p>
          </p:txBody>
        </p:sp>
        <p:grpSp>
          <p:nvGrpSpPr>
            <p:cNvPr id="5" name="组合 74"/>
            <p:cNvGrpSpPr>
              <a:grpSpLocks/>
            </p:cNvGrpSpPr>
            <p:nvPr/>
          </p:nvGrpSpPr>
          <p:grpSpPr bwMode="auto">
            <a:xfrm>
              <a:off x="1" y="201464"/>
              <a:ext cx="3649356" cy="76200"/>
              <a:chOff x="0" y="0"/>
              <a:chExt cx="4645994" cy="76200"/>
            </a:xfrm>
          </p:grpSpPr>
          <p:cxnSp>
            <p:nvCxnSpPr>
              <p:cNvPr id="9" name="直接连接符 80"/>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10" name="直接连接符 81"/>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nvGrpSpPr>
            <p:cNvPr id="6" name="组合 82"/>
            <p:cNvGrpSpPr>
              <a:grpSpLocks/>
            </p:cNvGrpSpPr>
            <p:nvPr/>
          </p:nvGrpSpPr>
          <p:grpSpPr bwMode="auto">
            <a:xfrm>
              <a:off x="6591977" y="201464"/>
              <a:ext cx="3649356" cy="76200"/>
              <a:chOff x="0" y="0"/>
              <a:chExt cx="4645994" cy="76200"/>
            </a:xfrm>
          </p:grpSpPr>
          <p:cxnSp>
            <p:nvCxnSpPr>
              <p:cNvPr id="7" name="直接连接符 83"/>
              <p:cNvCxnSpPr>
                <a:cxnSpLocks noChangeShapeType="1"/>
              </p:cNvCxnSpPr>
              <p:nvPr/>
            </p:nvCxnSpPr>
            <p:spPr bwMode="auto">
              <a:xfrm>
                <a:off x="0" y="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cxnSp>
            <p:nvCxnSpPr>
              <p:cNvPr id="8" name="直接连接符 84"/>
              <p:cNvCxnSpPr>
                <a:cxnSpLocks noChangeShapeType="1"/>
              </p:cNvCxnSpPr>
              <p:nvPr/>
            </p:nvCxnSpPr>
            <p:spPr bwMode="auto">
              <a:xfrm>
                <a:off x="0" y="76200"/>
                <a:ext cx="4645994" cy="0"/>
              </a:xfrm>
              <a:prstGeom prst="line">
                <a:avLst/>
              </a:prstGeom>
              <a:noFill/>
              <a:ln w="6350" cap="rnd">
                <a:solidFill>
                  <a:schemeClr val="bg1"/>
                </a:solidFill>
                <a:round/>
                <a:headEnd/>
                <a:tailEnd/>
              </a:ln>
              <a:extLst>
                <a:ext uri="{909E8E84-426E-40DD-AFC4-6F175D3DCCD1}">
                  <a14:hiddenFill xmlns:a14="http://schemas.microsoft.com/office/drawing/2010/main">
                    <a:noFill/>
                  </a14:hiddenFill>
                </a:ext>
              </a:extLst>
            </p:spPr>
          </p:cxnSp>
        </p:grpSp>
      </p:grpSp>
      <p:sp>
        <p:nvSpPr>
          <p:cNvPr id="11" name="文本框 10"/>
          <p:cNvSpPr txBox="1"/>
          <p:nvPr/>
        </p:nvSpPr>
        <p:spPr>
          <a:xfrm>
            <a:off x="1024759" y="1166648"/>
            <a:ext cx="2002220" cy="369332"/>
          </a:xfrm>
          <a:prstGeom prst="rect">
            <a:avLst/>
          </a:prstGeom>
          <a:noFill/>
        </p:spPr>
        <p:txBody>
          <a:bodyPr wrap="square" rtlCol="0">
            <a:spAutoFit/>
          </a:bodyPr>
          <a:lstStyle/>
          <a:p>
            <a:r>
              <a:rPr kumimoji="1" lang="zh-CN" altLang="en-US" dirty="0" smtClean="0">
                <a:solidFill>
                  <a:schemeClr val="bg1"/>
                </a:solidFill>
              </a:rPr>
              <a:t>二、协同合作</a:t>
            </a:r>
            <a:endParaRPr kumimoji="1" lang="zh-CN" altLang="en-US" dirty="0">
              <a:solidFill>
                <a:schemeClr val="bg1"/>
              </a:solidFill>
            </a:endParaRPr>
          </a:p>
        </p:txBody>
      </p:sp>
      <p:sp>
        <p:nvSpPr>
          <p:cNvPr id="12" name="文本框 11"/>
          <p:cNvSpPr txBox="1"/>
          <p:nvPr/>
        </p:nvSpPr>
        <p:spPr>
          <a:xfrm>
            <a:off x="1820227" y="1876343"/>
            <a:ext cx="4177862" cy="369332"/>
          </a:xfrm>
          <a:prstGeom prst="rect">
            <a:avLst/>
          </a:prstGeom>
          <a:noFill/>
        </p:spPr>
        <p:txBody>
          <a:bodyPr wrap="square" rtlCol="0">
            <a:spAutoFit/>
          </a:bodyPr>
          <a:lstStyle/>
          <a:p>
            <a:r>
              <a:rPr kumimoji="1" lang="en-US" altLang="zh-CN" dirty="0" smtClean="0">
                <a:solidFill>
                  <a:schemeClr val="bg1"/>
                </a:solidFill>
              </a:rPr>
              <a:t>1</a:t>
            </a:r>
            <a:r>
              <a:rPr kumimoji="1" lang="zh-CN" altLang="en-US" dirty="0" smtClean="0">
                <a:solidFill>
                  <a:schemeClr val="bg1"/>
                </a:solidFill>
              </a:rPr>
              <a:t>、</a:t>
            </a:r>
            <a:r>
              <a:rPr kumimoji="1" lang="zh-CN" altLang="en-US" dirty="0" smtClean="0">
                <a:solidFill>
                  <a:schemeClr val="bg1"/>
                </a:solidFill>
              </a:rPr>
              <a:t>与歌手合作</a:t>
            </a:r>
            <a:endParaRPr kumimoji="1" lang="zh-CN" altLang="en-US" dirty="0">
              <a:solidFill>
                <a:schemeClr val="bg1"/>
              </a:solidFill>
            </a:endParaRPr>
          </a:p>
        </p:txBody>
      </p:sp>
      <p:pic>
        <p:nvPicPr>
          <p:cNvPr id="14" name="图片 1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937" y="2869278"/>
            <a:ext cx="5438084" cy="3058922"/>
          </a:xfrm>
          <a:prstGeom prst="rect">
            <a:avLst/>
          </a:prstGeom>
        </p:spPr>
      </p:pic>
      <p:sp>
        <p:nvSpPr>
          <p:cNvPr id="15" name="文本框 14"/>
          <p:cNvSpPr txBox="1"/>
          <p:nvPr/>
        </p:nvSpPr>
        <p:spPr>
          <a:xfrm>
            <a:off x="7688335" y="1535980"/>
            <a:ext cx="3376540" cy="1015663"/>
          </a:xfrm>
          <a:prstGeom prst="rect">
            <a:avLst/>
          </a:prstGeom>
          <a:noFill/>
        </p:spPr>
        <p:txBody>
          <a:bodyPr wrap="square" rtlCol="0">
            <a:spAutoFit/>
          </a:bodyPr>
          <a:lstStyle/>
          <a:p>
            <a:r>
              <a:rPr lang="en-US" altLang="zh-CN" sz="2000" b="1" dirty="0" smtClean="0"/>
              <a:t>2017</a:t>
            </a:r>
            <a:r>
              <a:rPr lang="zh-CN" altLang="en-US" sz="2000" b="1" dirty="0" smtClean="0"/>
              <a:t>首个</a:t>
            </a:r>
            <a:r>
              <a:rPr lang="en-US" altLang="zh-CN" sz="2000" b="1" dirty="0" smtClean="0"/>
              <a:t>AI</a:t>
            </a:r>
            <a:r>
              <a:rPr lang="zh-CN" altLang="en-US" sz="2000" b="1" dirty="0" smtClean="0"/>
              <a:t>谱曲流行专辑</a:t>
            </a:r>
          </a:p>
          <a:p>
            <a:endParaRPr lang="zh-CN" altLang="en-US" sz="2000" b="1" dirty="0" smtClean="0"/>
          </a:p>
          <a:p>
            <a:r>
              <a:rPr lang="zh-CN" altLang="en-US" sz="2000" b="1" dirty="0" smtClean="0"/>
              <a:t>泰琳</a:t>
            </a:r>
            <a:r>
              <a:rPr lang="en-US" altLang="zh-CN" sz="2000" b="1" dirty="0" smtClean="0"/>
              <a:t>·</a:t>
            </a:r>
            <a:r>
              <a:rPr lang="zh-CN" altLang="en-US" sz="2000" b="1" dirty="0" smtClean="0"/>
              <a:t>萨顿</a:t>
            </a:r>
            <a:r>
              <a:rPr lang="pl-PL" altLang="zh-CN" sz="2000" b="1" dirty="0" smtClean="0"/>
              <a:t>《I AM AI》</a:t>
            </a:r>
            <a:endParaRPr kumimoji="1" lang="zh-CN" altLang="en-US" sz="2000" b="1" dirty="0"/>
          </a:p>
        </p:txBody>
      </p:sp>
      <p:sp>
        <p:nvSpPr>
          <p:cNvPr id="16" name="文本框 15"/>
          <p:cNvSpPr txBox="1"/>
          <p:nvPr/>
        </p:nvSpPr>
        <p:spPr>
          <a:xfrm>
            <a:off x="8061472" y="3233843"/>
            <a:ext cx="3384294" cy="2031325"/>
          </a:xfrm>
          <a:prstGeom prst="rect">
            <a:avLst/>
          </a:prstGeom>
          <a:noFill/>
        </p:spPr>
        <p:txBody>
          <a:bodyPr wrap="square" rtlCol="0">
            <a:spAutoFit/>
          </a:bodyPr>
          <a:lstStyle/>
          <a:p>
            <a:r>
              <a:rPr lang="zh-CN" altLang="en-US" dirty="0" smtClean="0">
                <a:solidFill>
                  <a:schemeClr val="bg1"/>
                </a:solidFill>
              </a:rPr>
              <a:t>除了</a:t>
            </a:r>
            <a:r>
              <a:rPr lang="zh-CN" altLang="en-US" dirty="0" smtClean="0">
                <a:solidFill>
                  <a:schemeClr val="bg1"/>
                </a:solidFill>
              </a:rPr>
              <a:t>歌词</a:t>
            </a:r>
            <a:r>
              <a:rPr lang="zh-CN" altLang="en-US" dirty="0">
                <a:solidFill>
                  <a:schemeClr val="bg1"/>
                </a:solidFill>
              </a:rPr>
              <a:t>和声乐旋律是萨顿自己写</a:t>
            </a:r>
            <a:r>
              <a:rPr lang="zh-CN" altLang="en-US" dirty="0" smtClean="0">
                <a:solidFill>
                  <a:schemeClr val="bg1"/>
                </a:solidFill>
              </a:rPr>
              <a:t>的，</a:t>
            </a:r>
            <a:r>
              <a:rPr lang="zh-CN" altLang="en-US" dirty="0" smtClean="0">
                <a:solidFill>
                  <a:schemeClr val="bg1"/>
                </a:solidFill>
              </a:rPr>
              <a:t>该专辑其他部分全部由</a:t>
            </a:r>
            <a:r>
              <a:rPr lang="en-US" altLang="zh-CN" dirty="0" err="1" smtClean="0">
                <a:solidFill>
                  <a:schemeClr val="bg1"/>
                </a:solidFill>
              </a:rPr>
              <a:t>amper</a:t>
            </a:r>
            <a:r>
              <a:rPr lang="zh-CN" altLang="en-US" dirty="0" smtClean="0">
                <a:solidFill>
                  <a:schemeClr val="bg1"/>
                </a:solidFill>
              </a:rPr>
              <a:t>软件完成</a:t>
            </a:r>
            <a:endParaRPr lang="zh-CN" altLang="en-US" dirty="0" smtClean="0">
              <a:solidFill>
                <a:schemeClr val="bg1"/>
              </a:solidFill>
            </a:endParaRPr>
          </a:p>
          <a:p>
            <a:endParaRPr lang="zh-CN" altLang="en-US" dirty="0" smtClean="0">
              <a:solidFill>
                <a:schemeClr val="bg1"/>
              </a:solidFill>
            </a:endParaRPr>
          </a:p>
          <a:p>
            <a:r>
              <a:rPr lang="zh-CN" altLang="en-US" dirty="0" smtClean="0">
                <a:solidFill>
                  <a:schemeClr val="bg1"/>
                </a:solidFill>
              </a:rPr>
              <a:t>在</a:t>
            </a:r>
            <a:r>
              <a:rPr lang="zh-CN" altLang="en-US" dirty="0" smtClean="0">
                <a:solidFill>
                  <a:schemeClr val="bg1"/>
                </a:solidFill>
              </a:rPr>
              <a:t>这款</a:t>
            </a:r>
            <a:r>
              <a:rPr lang="zh-CN" altLang="en-US" dirty="0">
                <a:solidFill>
                  <a:schemeClr val="bg1"/>
                </a:solidFill>
              </a:rPr>
              <a:t>软件插入不同的变量，比如情绪、风格、节拍，然后自动谱曲。</a:t>
            </a:r>
            <a:endParaRPr kumimoji="1" lang="zh-CN" altLang="en-US" dirty="0">
              <a:solidFill>
                <a:schemeClr val="bg1"/>
              </a:solidFill>
            </a:endParaRPr>
          </a:p>
        </p:txBody>
      </p:sp>
    </p:spTree>
    <p:extLst>
      <p:ext uri="{BB962C8B-B14F-4D97-AF65-F5344CB8AC3E}">
        <p14:creationId xmlns:p14="http://schemas.microsoft.com/office/powerpoint/2010/main" val="613216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405</TotalTime>
  <Words>674</Words>
  <Application>Microsoft Macintosh PowerPoint</Application>
  <PresentationFormat>宽屏</PresentationFormat>
  <Paragraphs>94</Paragraphs>
  <Slides>17</Slides>
  <Notes>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Billboard</vt:lpstr>
      <vt:lpstr>Calibri</vt:lpstr>
      <vt:lpstr>Calibri Light</vt:lpstr>
      <vt:lpstr>黑体</vt:lpstr>
      <vt:lpstr>宋体</vt:lpstr>
      <vt:lpstr>微软雅黑</vt:lpstr>
      <vt:lpstr>造字工房言宋（非商用）常规体</vt:lpstr>
      <vt:lpstr>张海山锐谐体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 peng</dc:creator>
  <cp:lastModifiedBy>JUN peng</cp:lastModifiedBy>
  <cp:revision>35</cp:revision>
  <dcterms:created xsi:type="dcterms:W3CDTF">2017-11-03T01:45:03Z</dcterms:created>
  <dcterms:modified xsi:type="dcterms:W3CDTF">2017-11-10T09:58:33Z</dcterms:modified>
</cp:coreProperties>
</file>